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57" r:id="rId4"/>
    <p:sldId id="330" r:id="rId5"/>
    <p:sldId id="303" r:id="rId6"/>
    <p:sldId id="304" r:id="rId7"/>
    <p:sldId id="305" r:id="rId8"/>
    <p:sldId id="331" r:id="rId9"/>
    <p:sldId id="306" r:id="rId10"/>
    <p:sldId id="289" r:id="rId11"/>
    <p:sldId id="307" r:id="rId12"/>
    <p:sldId id="294" r:id="rId13"/>
    <p:sldId id="311" r:id="rId14"/>
    <p:sldId id="312" r:id="rId15"/>
    <p:sldId id="295" r:id="rId16"/>
    <p:sldId id="297" r:id="rId17"/>
    <p:sldId id="308" r:id="rId18"/>
    <p:sldId id="298" r:id="rId19"/>
    <p:sldId id="296" r:id="rId20"/>
    <p:sldId id="299" r:id="rId21"/>
    <p:sldId id="309" r:id="rId22"/>
    <p:sldId id="310" r:id="rId23"/>
    <p:sldId id="313" r:id="rId24"/>
    <p:sldId id="314" r:id="rId25"/>
    <p:sldId id="316" r:id="rId26"/>
    <p:sldId id="318" r:id="rId27"/>
    <p:sldId id="317" r:id="rId28"/>
    <p:sldId id="319" r:id="rId29"/>
    <p:sldId id="322" r:id="rId30"/>
    <p:sldId id="320" r:id="rId31"/>
    <p:sldId id="292" r:id="rId32"/>
    <p:sldId id="321" r:id="rId33"/>
    <p:sldId id="325" r:id="rId34"/>
    <p:sldId id="326" r:id="rId35"/>
    <p:sldId id="327" r:id="rId36"/>
    <p:sldId id="328" r:id="rId37"/>
    <p:sldId id="329" r:id="rId38"/>
    <p:sldId id="342" r:id="rId39"/>
    <p:sldId id="343" r:id="rId40"/>
    <p:sldId id="344" r:id="rId41"/>
    <p:sldId id="332" r:id="rId42"/>
    <p:sldId id="347" r:id="rId43"/>
    <p:sldId id="338" r:id="rId44"/>
    <p:sldId id="333" r:id="rId45"/>
    <p:sldId id="337" r:id="rId46"/>
    <p:sldId id="334" r:id="rId47"/>
    <p:sldId id="336" r:id="rId48"/>
    <p:sldId id="346" r:id="rId49"/>
    <p:sldId id="340" r:id="rId50"/>
    <p:sldId id="349" r:id="rId51"/>
    <p:sldId id="350" r:id="rId52"/>
    <p:sldId id="351" r:id="rId53"/>
    <p:sldId id="352" r:id="rId54"/>
    <p:sldId id="348" r:id="rId5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8"/>
    <p:restoredTop sz="95801"/>
  </p:normalViewPr>
  <p:slideViewPr>
    <p:cSldViewPr snapToGrid="0" snapToObjects="1" showGuides="1">
      <p:cViewPr varScale="1">
        <p:scale>
          <a:sx n="141" d="100"/>
          <a:sy n="141" d="100"/>
        </p:scale>
        <p:origin x="592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37A3D-8605-284F-A558-F0058B691BB2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3C2E5D1-1CF3-914F-93C8-22D9B1B4126F}">
      <dgm:prSet phldrT="[텍스트]"/>
      <dgm:spPr/>
      <dgm:t>
        <a:bodyPr/>
        <a:lstStyle/>
        <a:p>
          <a:pPr latinLnBrk="1"/>
          <a:r>
            <a:rPr lang="ko-KR" altLang="en-US"/>
            <a:t>개발환경 구성</a:t>
          </a:r>
          <a:endParaRPr lang="ko-KR" altLang="en-US" dirty="0"/>
        </a:p>
      </dgm:t>
    </dgm:pt>
    <dgm:pt modelId="{7AE73B3E-D5FD-8148-A297-6B4E9405A53F}" type="parTrans" cxnId="{25FFB58F-2B88-F14A-A803-3A4455AAEF70}">
      <dgm:prSet/>
      <dgm:spPr/>
      <dgm:t>
        <a:bodyPr/>
        <a:lstStyle/>
        <a:p>
          <a:pPr latinLnBrk="1"/>
          <a:endParaRPr lang="ko-KR" altLang="en-US"/>
        </a:p>
      </dgm:t>
    </dgm:pt>
    <dgm:pt modelId="{77B359AB-F4B8-C741-8CFE-DA6310CF6C34}" type="sibTrans" cxnId="{25FFB58F-2B88-F14A-A803-3A4455AAEF70}">
      <dgm:prSet/>
      <dgm:spPr/>
      <dgm:t>
        <a:bodyPr/>
        <a:lstStyle/>
        <a:p>
          <a:pPr latinLnBrk="1"/>
          <a:endParaRPr lang="ko-KR" altLang="en-US"/>
        </a:p>
      </dgm:t>
    </dgm:pt>
    <dgm:pt modelId="{86BC25C2-8FCF-F040-AC63-75A40C485870}">
      <dgm:prSet phldrT="[텍스트]"/>
      <dgm:spPr/>
      <dgm:t>
        <a:bodyPr/>
        <a:lstStyle/>
        <a:p>
          <a:pPr latinLnBrk="1"/>
          <a:r>
            <a:rPr lang="en-US" altLang="ko-KR" dirty="0"/>
            <a:t>DB</a:t>
          </a:r>
          <a:r>
            <a:rPr lang="ko-KR" altLang="en-US" dirty="0"/>
            <a:t> 생성</a:t>
          </a:r>
        </a:p>
      </dgm:t>
    </dgm:pt>
    <dgm:pt modelId="{29CB87C5-BBB3-E040-9B0F-35FA1907FE9D}" type="parTrans" cxnId="{0BDA8CD1-FAEE-6940-AF7A-F4CF893CD0F0}">
      <dgm:prSet/>
      <dgm:spPr/>
      <dgm:t>
        <a:bodyPr/>
        <a:lstStyle/>
        <a:p>
          <a:pPr latinLnBrk="1"/>
          <a:endParaRPr lang="ko-KR" altLang="en-US"/>
        </a:p>
      </dgm:t>
    </dgm:pt>
    <dgm:pt modelId="{F9932F93-D9C6-6549-9146-F37E779786FC}" type="sibTrans" cxnId="{0BDA8CD1-FAEE-6940-AF7A-F4CF893CD0F0}">
      <dgm:prSet/>
      <dgm:spPr/>
      <dgm:t>
        <a:bodyPr/>
        <a:lstStyle/>
        <a:p>
          <a:pPr latinLnBrk="1"/>
          <a:endParaRPr lang="ko-KR" altLang="en-US"/>
        </a:p>
      </dgm:t>
    </dgm:pt>
    <dgm:pt modelId="{02C1F44A-C991-B949-B537-6D97105B3808}">
      <dgm:prSet phldrT="[텍스트]"/>
      <dgm:spPr/>
      <dgm:t>
        <a:bodyPr/>
        <a:lstStyle/>
        <a:p>
          <a:pPr latinLnBrk="1"/>
          <a:r>
            <a:rPr lang="en-US" altLang="ko-KR" dirty="0"/>
            <a:t>UI</a:t>
          </a:r>
          <a:r>
            <a:rPr lang="ko-KR" altLang="en-US" dirty="0"/>
            <a:t> 및 </a:t>
          </a:r>
          <a:r>
            <a:rPr lang="en-US" altLang="ko-KR" dirty="0"/>
            <a:t>UX</a:t>
          </a:r>
          <a:r>
            <a:rPr lang="ko-KR" altLang="en-US" dirty="0"/>
            <a:t> 디자인</a:t>
          </a:r>
        </a:p>
      </dgm:t>
    </dgm:pt>
    <dgm:pt modelId="{FD9BD9B1-DA7A-084F-96CA-70C558B6DD3E}" type="parTrans" cxnId="{E1AF088E-41D9-F246-B3D9-40D9C3FC832D}">
      <dgm:prSet/>
      <dgm:spPr/>
      <dgm:t>
        <a:bodyPr/>
        <a:lstStyle/>
        <a:p>
          <a:pPr latinLnBrk="1"/>
          <a:endParaRPr lang="ko-KR" altLang="en-US"/>
        </a:p>
      </dgm:t>
    </dgm:pt>
    <dgm:pt modelId="{8B7859EC-46CA-D348-8CDF-84FA9847FB0F}" type="sibTrans" cxnId="{E1AF088E-41D9-F246-B3D9-40D9C3FC832D}">
      <dgm:prSet/>
      <dgm:spPr/>
      <dgm:t>
        <a:bodyPr/>
        <a:lstStyle/>
        <a:p>
          <a:pPr latinLnBrk="1"/>
          <a:endParaRPr lang="ko-KR" altLang="en-US"/>
        </a:p>
      </dgm:t>
    </dgm:pt>
    <dgm:pt modelId="{0444060B-5F02-5C41-98B5-6B8843B88D41}">
      <dgm:prSet phldrT="[텍스트]"/>
      <dgm:spPr/>
      <dgm:t>
        <a:bodyPr/>
        <a:lstStyle/>
        <a:p>
          <a:pPr latinLnBrk="1"/>
          <a:r>
            <a:rPr lang="ko-KR" altLang="en-US" dirty="0" err="1"/>
            <a:t>모듈별</a:t>
          </a:r>
          <a:r>
            <a:rPr lang="ko-KR" altLang="en-US" dirty="0"/>
            <a:t> </a:t>
          </a:r>
          <a:r>
            <a:rPr lang="en-US" altLang="ko-KR" dirty="0"/>
            <a:t>function </a:t>
          </a:r>
          <a:r>
            <a:rPr lang="ko-KR" altLang="en-US" dirty="0"/>
            <a:t>개발</a:t>
          </a:r>
        </a:p>
      </dgm:t>
    </dgm:pt>
    <dgm:pt modelId="{FE51EF77-3C53-A047-B100-4D92A7392C1D}" type="parTrans" cxnId="{283C31EF-0E90-4845-A6E8-77E61BFAB529}">
      <dgm:prSet/>
      <dgm:spPr/>
      <dgm:t>
        <a:bodyPr/>
        <a:lstStyle/>
        <a:p>
          <a:pPr latinLnBrk="1"/>
          <a:endParaRPr lang="ko-KR" altLang="en-US"/>
        </a:p>
      </dgm:t>
    </dgm:pt>
    <dgm:pt modelId="{8216B1B6-6BF5-BD4C-B54C-167C3447A2D0}" type="sibTrans" cxnId="{283C31EF-0E90-4845-A6E8-77E61BFAB529}">
      <dgm:prSet/>
      <dgm:spPr/>
      <dgm:t>
        <a:bodyPr/>
        <a:lstStyle/>
        <a:p>
          <a:pPr latinLnBrk="1"/>
          <a:endParaRPr lang="ko-KR" altLang="en-US"/>
        </a:p>
      </dgm:t>
    </dgm:pt>
    <dgm:pt modelId="{FC5D5BC0-AD41-DF46-9CF4-64D222D4FF5E}">
      <dgm:prSet phldrT="[텍스트]"/>
      <dgm:spPr/>
      <dgm:t>
        <a:bodyPr/>
        <a:lstStyle/>
        <a:p>
          <a:pPr latinLnBrk="1"/>
          <a:r>
            <a:rPr lang="en-US" altLang="ko-KR" dirty="0"/>
            <a:t>System Integration</a:t>
          </a:r>
          <a:endParaRPr lang="ko-KR" altLang="en-US" dirty="0"/>
        </a:p>
      </dgm:t>
    </dgm:pt>
    <dgm:pt modelId="{82E17765-2AAF-904F-B832-39FC85BED895}" type="parTrans" cxnId="{CD2B643A-87AC-0C4C-A011-F99898A0C353}">
      <dgm:prSet/>
      <dgm:spPr/>
      <dgm:t>
        <a:bodyPr/>
        <a:lstStyle/>
        <a:p>
          <a:pPr latinLnBrk="1"/>
          <a:endParaRPr lang="ko-KR" altLang="en-US"/>
        </a:p>
      </dgm:t>
    </dgm:pt>
    <dgm:pt modelId="{8CD22785-DD24-164F-B225-176B0A15A51B}" type="sibTrans" cxnId="{CD2B643A-87AC-0C4C-A011-F99898A0C353}">
      <dgm:prSet/>
      <dgm:spPr/>
      <dgm:t>
        <a:bodyPr/>
        <a:lstStyle/>
        <a:p>
          <a:pPr latinLnBrk="1"/>
          <a:endParaRPr lang="ko-KR" altLang="en-US"/>
        </a:p>
      </dgm:t>
    </dgm:pt>
    <dgm:pt modelId="{B3AD3E64-41D0-DB4E-B6FE-5234CBDFFEDF}">
      <dgm:prSet/>
      <dgm:spPr/>
      <dgm:t>
        <a:bodyPr/>
        <a:lstStyle/>
        <a:p>
          <a:pPr latinLnBrk="1"/>
          <a:r>
            <a:rPr lang="ko-KR" altLang="en-US" dirty="0"/>
            <a:t>개발진 테스트</a:t>
          </a:r>
        </a:p>
      </dgm:t>
    </dgm:pt>
    <dgm:pt modelId="{360F9F12-6570-974C-86DB-1EDB14E718C5}" type="parTrans" cxnId="{F7EDB9C0-0654-D14E-AEBB-DE0DE78BBDF0}">
      <dgm:prSet/>
      <dgm:spPr/>
      <dgm:t>
        <a:bodyPr/>
        <a:lstStyle/>
        <a:p>
          <a:pPr latinLnBrk="1"/>
          <a:endParaRPr lang="ko-KR" altLang="en-US"/>
        </a:p>
      </dgm:t>
    </dgm:pt>
    <dgm:pt modelId="{C1FEF746-9DBD-8F4F-9747-C9202F6279A5}" type="sibTrans" cxnId="{F7EDB9C0-0654-D14E-AEBB-DE0DE78BBDF0}">
      <dgm:prSet/>
      <dgm:spPr/>
      <dgm:t>
        <a:bodyPr/>
        <a:lstStyle/>
        <a:p>
          <a:pPr latinLnBrk="1"/>
          <a:endParaRPr lang="ko-KR" altLang="en-US"/>
        </a:p>
      </dgm:t>
    </dgm:pt>
    <dgm:pt modelId="{17C6AB77-61EA-3F43-9524-D56FF2DB08A1}">
      <dgm:prSet/>
      <dgm:spPr/>
      <dgm:t>
        <a:bodyPr/>
        <a:lstStyle/>
        <a:p>
          <a:pPr latinLnBrk="1"/>
          <a:r>
            <a:rPr lang="ko-KR" altLang="en-US" dirty="0"/>
            <a:t>개발진 수정사항 반영 개발</a:t>
          </a:r>
        </a:p>
      </dgm:t>
    </dgm:pt>
    <dgm:pt modelId="{BF7616BE-D9E3-1B47-988D-02BF5941E2A0}" type="parTrans" cxnId="{9F49D95C-A3BC-D44D-8DDF-9DC472482415}">
      <dgm:prSet/>
      <dgm:spPr/>
      <dgm:t>
        <a:bodyPr/>
        <a:lstStyle/>
        <a:p>
          <a:pPr latinLnBrk="1"/>
          <a:endParaRPr lang="ko-KR" altLang="en-US"/>
        </a:p>
      </dgm:t>
    </dgm:pt>
    <dgm:pt modelId="{84EE587D-26B5-6540-95C5-E3EAD5C59A8A}" type="sibTrans" cxnId="{9F49D95C-A3BC-D44D-8DDF-9DC472482415}">
      <dgm:prSet/>
      <dgm:spPr/>
      <dgm:t>
        <a:bodyPr/>
        <a:lstStyle/>
        <a:p>
          <a:pPr latinLnBrk="1"/>
          <a:endParaRPr lang="ko-KR" altLang="en-US"/>
        </a:p>
      </dgm:t>
    </dgm:pt>
    <dgm:pt modelId="{17B2F54A-AAEA-2349-8AB6-E91B17503930}">
      <dgm:prSet/>
      <dgm:spPr/>
      <dgm:t>
        <a:bodyPr/>
        <a:lstStyle/>
        <a:p>
          <a:pPr latinLnBrk="1"/>
          <a:r>
            <a:rPr lang="ko-KR" altLang="en-US" dirty="0"/>
            <a:t>알파 테스트 </a:t>
          </a:r>
          <a:r>
            <a:rPr lang="en-US" altLang="ko-KR" dirty="0"/>
            <a:t>(</a:t>
          </a:r>
          <a:r>
            <a:rPr lang="ko-KR" altLang="en-US" dirty="0"/>
            <a:t>사전 참여자 선정</a:t>
          </a:r>
          <a:r>
            <a:rPr lang="en-US" altLang="ko-KR" dirty="0"/>
            <a:t>)</a:t>
          </a:r>
          <a:endParaRPr lang="ko-KR" altLang="en-US" dirty="0"/>
        </a:p>
      </dgm:t>
    </dgm:pt>
    <dgm:pt modelId="{2847BA91-3EB2-DC45-812E-E6D684B2CCF1}" type="parTrans" cxnId="{10534B39-4870-C846-A768-718FDAC7761F}">
      <dgm:prSet/>
      <dgm:spPr/>
      <dgm:t>
        <a:bodyPr/>
        <a:lstStyle/>
        <a:p>
          <a:pPr latinLnBrk="1"/>
          <a:endParaRPr lang="ko-KR" altLang="en-US"/>
        </a:p>
      </dgm:t>
    </dgm:pt>
    <dgm:pt modelId="{6E744A87-2DCD-D04E-9647-5C65565C1B2A}" type="sibTrans" cxnId="{10534B39-4870-C846-A768-718FDAC7761F}">
      <dgm:prSet/>
      <dgm:spPr/>
      <dgm:t>
        <a:bodyPr/>
        <a:lstStyle/>
        <a:p>
          <a:pPr latinLnBrk="1"/>
          <a:endParaRPr lang="ko-KR" altLang="en-US"/>
        </a:p>
      </dgm:t>
    </dgm:pt>
    <dgm:pt modelId="{749A47D7-962F-5646-BCA6-CF7A9E357F33}">
      <dgm:prSet/>
      <dgm:spPr/>
      <dgm:t>
        <a:bodyPr/>
        <a:lstStyle/>
        <a:p>
          <a:pPr latinLnBrk="1"/>
          <a:r>
            <a:rPr lang="ko-KR" altLang="en-US" dirty="0"/>
            <a:t>알파 테스터 수정사항 반영 개발</a:t>
          </a:r>
        </a:p>
      </dgm:t>
    </dgm:pt>
    <dgm:pt modelId="{8EA69957-598D-4243-9C27-C2E120FF84A5}" type="parTrans" cxnId="{0012AEB9-FF3A-D143-86BA-EF9F7AEACEB5}">
      <dgm:prSet/>
      <dgm:spPr/>
      <dgm:t>
        <a:bodyPr/>
        <a:lstStyle/>
        <a:p>
          <a:pPr latinLnBrk="1"/>
          <a:endParaRPr lang="ko-KR" altLang="en-US"/>
        </a:p>
      </dgm:t>
    </dgm:pt>
    <dgm:pt modelId="{5D73302C-0901-944F-BC19-361D392493A4}" type="sibTrans" cxnId="{0012AEB9-FF3A-D143-86BA-EF9F7AEACEB5}">
      <dgm:prSet/>
      <dgm:spPr/>
      <dgm:t>
        <a:bodyPr/>
        <a:lstStyle/>
        <a:p>
          <a:pPr latinLnBrk="1"/>
          <a:endParaRPr lang="ko-KR" altLang="en-US"/>
        </a:p>
      </dgm:t>
    </dgm:pt>
    <dgm:pt modelId="{55109792-01F7-4443-9F2C-058C16972CCA}">
      <dgm:prSet/>
      <dgm:spPr/>
      <dgm:t>
        <a:bodyPr/>
        <a:lstStyle/>
        <a:p>
          <a:pPr latinLnBrk="1"/>
          <a:r>
            <a:rPr lang="ko-KR" altLang="en-US" dirty="0"/>
            <a:t>베타테스트 </a:t>
          </a:r>
          <a:r>
            <a:rPr lang="en-US" altLang="ko-KR" dirty="0"/>
            <a:t>(</a:t>
          </a:r>
          <a:r>
            <a:rPr lang="ko-KR" altLang="en-US" dirty="0"/>
            <a:t>일반일 참가</a:t>
          </a:r>
          <a:r>
            <a:rPr lang="en-US" altLang="ko-KR" dirty="0"/>
            <a:t>)</a:t>
          </a:r>
          <a:endParaRPr lang="ko-KR" altLang="en-US" dirty="0"/>
        </a:p>
      </dgm:t>
    </dgm:pt>
    <dgm:pt modelId="{E5CAAE41-3A09-8B45-81C9-D4CF0EF4EFC6}" type="parTrans" cxnId="{9A4E776B-55AA-0847-956E-834608C29D83}">
      <dgm:prSet/>
      <dgm:spPr/>
      <dgm:t>
        <a:bodyPr/>
        <a:lstStyle/>
        <a:p>
          <a:pPr latinLnBrk="1"/>
          <a:endParaRPr lang="ko-KR" altLang="en-US"/>
        </a:p>
      </dgm:t>
    </dgm:pt>
    <dgm:pt modelId="{9336199A-65F1-8A41-B358-14798365CEE9}" type="sibTrans" cxnId="{9A4E776B-55AA-0847-956E-834608C29D83}">
      <dgm:prSet/>
      <dgm:spPr/>
      <dgm:t>
        <a:bodyPr/>
        <a:lstStyle/>
        <a:p>
          <a:pPr latinLnBrk="1"/>
          <a:endParaRPr lang="ko-KR" altLang="en-US"/>
        </a:p>
      </dgm:t>
    </dgm:pt>
    <dgm:pt modelId="{34E591EA-AFAE-1745-8EBA-8ABCE704EF32}">
      <dgm:prSet/>
      <dgm:spPr/>
      <dgm:t>
        <a:bodyPr/>
        <a:lstStyle/>
        <a:p>
          <a:pPr latinLnBrk="1"/>
          <a:r>
            <a:rPr lang="ko-KR" altLang="en-US" dirty="0"/>
            <a:t>베타 테스터 수정사항 반영 개발</a:t>
          </a:r>
        </a:p>
      </dgm:t>
    </dgm:pt>
    <dgm:pt modelId="{A2374ED1-61DD-554E-97AD-B83522782930}" type="parTrans" cxnId="{55ED3E17-C86F-1D41-89F3-92EF3F8E9372}">
      <dgm:prSet/>
      <dgm:spPr/>
      <dgm:t>
        <a:bodyPr/>
        <a:lstStyle/>
        <a:p>
          <a:pPr latinLnBrk="1"/>
          <a:endParaRPr lang="ko-KR" altLang="en-US"/>
        </a:p>
      </dgm:t>
    </dgm:pt>
    <dgm:pt modelId="{4474CEB2-AE7F-A541-AF08-4FABCE1B18A7}" type="sibTrans" cxnId="{55ED3E17-C86F-1D41-89F3-92EF3F8E9372}">
      <dgm:prSet/>
      <dgm:spPr/>
      <dgm:t>
        <a:bodyPr/>
        <a:lstStyle/>
        <a:p>
          <a:pPr latinLnBrk="1"/>
          <a:endParaRPr lang="ko-KR" altLang="en-US"/>
        </a:p>
      </dgm:t>
    </dgm:pt>
    <dgm:pt modelId="{C75E66A3-C649-4E4E-8897-E601BDA718D5}">
      <dgm:prSet/>
      <dgm:spPr/>
      <dgm:t>
        <a:bodyPr/>
        <a:lstStyle/>
        <a:p>
          <a:pPr latinLnBrk="1"/>
          <a:r>
            <a:rPr lang="ko-KR" altLang="en-US" dirty="0"/>
            <a:t>서비스 오픈</a:t>
          </a:r>
        </a:p>
      </dgm:t>
    </dgm:pt>
    <dgm:pt modelId="{B662C29A-F1B8-B644-A816-2500DEBB1996}" type="parTrans" cxnId="{35E44236-1AF9-5849-9B92-5582CC489A51}">
      <dgm:prSet/>
      <dgm:spPr/>
      <dgm:t>
        <a:bodyPr/>
        <a:lstStyle/>
        <a:p>
          <a:pPr latinLnBrk="1"/>
          <a:endParaRPr lang="ko-KR" altLang="en-US"/>
        </a:p>
      </dgm:t>
    </dgm:pt>
    <dgm:pt modelId="{C2A2B4E6-13C7-D44B-9E76-5A52CB504F3E}" type="sibTrans" cxnId="{35E44236-1AF9-5849-9B92-5582CC489A51}">
      <dgm:prSet/>
      <dgm:spPr/>
      <dgm:t>
        <a:bodyPr/>
        <a:lstStyle/>
        <a:p>
          <a:pPr latinLnBrk="1"/>
          <a:endParaRPr lang="ko-KR" altLang="en-US"/>
        </a:p>
      </dgm:t>
    </dgm:pt>
    <dgm:pt modelId="{58D9F2C6-F2AE-D24A-9F3C-BD559477F54F}" type="pres">
      <dgm:prSet presAssocID="{BC937A3D-8605-284F-A558-F0058B691BB2}" presName="Name0" presStyleCnt="0">
        <dgm:presLayoutVars>
          <dgm:dir/>
          <dgm:resizeHandles val="exact"/>
        </dgm:presLayoutVars>
      </dgm:prSet>
      <dgm:spPr/>
    </dgm:pt>
    <dgm:pt modelId="{8B5E5E07-20BE-664E-93EF-AE4DF77964DA}" type="pres">
      <dgm:prSet presAssocID="{53C2E5D1-1CF3-914F-93C8-22D9B1B4126F}" presName="node" presStyleLbl="node1" presStyleIdx="0" presStyleCnt="12">
        <dgm:presLayoutVars>
          <dgm:bulletEnabled val="1"/>
        </dgm:presLayoutVars>
      </dgm:prSet>
      <dgm:spPr/>
    </dgm:pt>
    <dgm:pt modelId="{8FB86613-DA39-4A45-B4B8-3F9C2C3CEDD7}" type="pres">
      <dgm:prSet presAssocID="{77B359AB-F4B8-C741-8CFE-DA6310CF6C34}" presName="sibTrans" presStyleLbl="sibTrans1D1" presStyleIdx="0" presStyleCnt="11"/>
      <dgm:spPr/>
    </dgm:pt>
    <dgm:pt modelId="{F0386A0E-2D4F-9E40-962C-15CED9FAD604}" type="pres">
      <dgm:prSet presAssocID="{77B359AB-F4B8-C741-8CFE-DA6310CF6C34}" presName="connectorText" presStyleLbl="sibTrans1D1" presStyleIdx="0" presStyleCnt="11"/>
      <dgm:spPr/>
    </dgm:pt>
    <dgm:pt modelId="{06E565F9-DD2D-BF42-9D26-DBD78A699DE5}" type="pres">
      <dgm:prSet presAssocID="{86BC25C2-8FCF-F040-AC63-75A40C485870}" presName="node" presStyleLbl="node1" presStyleIdx="1" presStyleCnt="12">
        <dgm:presLayoutVars>
          <dgm:bulletEnabled val="1"/>
        </dgm:presLayoutVars>
      </dgm:prSet>
      <dgm:spPr/>
    </dgm:pt>
    <dgm:pt modelId="{CF2EB0A4-2201-1549-AA81-69D39F8B447C}" type="pres">
      <dgm:prSet presAssocID="{F9932F93-D9C6-6549-9146-F37E779786FC}" presName="sibTrans" presStyleLbl="sibTrans1D1" presStyleIdx="1" presStyleCnt="11"/>
      <dgm:spPr/>
    </dgm:pt>
    <dgm:pt modelId="{F6878AB5-3C0E-FD4B-8780-D7272357B24D}" type="pres">
      <dgm:prSet presAssocID="{F9932F93-D9C6-6549-9146-F37E779786FC}" presName="connectorText" presStyleLbl="sibTrans1D1" presStyleIdx="1" presStyleCnt="11"/>
      <dgm:spPr/>
    </dgm:pt>
    <dgm:pt modelId="{6E5324A8-E7CD-4C42-9092-11AD5D5B2ED8}" type="pres">
      <dgm:prSet presAssocID="{02C1F44A-C991-B949-B537-6D97105B3808}" presName="node" presStyleLbl="node1" presStyleIdx="2" presStyleCnt="12">
        <dgm:presLayoutVars>
          <dgm:bulletEnabled val="1"/>
        </dgm:presLayoutVars>
      </dgm:prSet>
      <dgm:spPr/>
    </dgm:pt>
    <dgm:pt modelId="{566124AE-014D-9849-917E-782BD3F2319C}" type="pres">
      <dgm:prSet presAssocID="{8B7859EC-46CA-D348-8CDF-84FA9847FB0F}" presName="sibTrans" presStyleLbl="sibTrans1D1" presStyleIdx="2" presStyleCnt="11"/>
      <dgm:spPr/>
    </dgm:pt>
    <dgm:pt modelId="{45B43B61-399A-DC45-A99A-9BAA5664F5FE}" type="pres">
      <dgm:prSet presAssocID="{8B7859EC-46CA-D348-8CDF-84FA9847FB0F}" presName="connectorText" presStyleLbl="sibTrans1D1" presStyleIdx="2" presStyleCnt="11"/>
      <dgm:spPr/>
    </dgm:pt>
    <dgm:pt modelId="{155BED92-C0D5-D242-8C7A-9F91C6350D41}" type="pres">
      <dgm:prSet presAssocID="{0444060B-5F02-5C41-98B5-6B8843B88D41}" presName="node" presStyleLbl="node1" presStyleIdx="3" presStyleCnt="12">
        <dgm:presLayoutVars>
          <dgm:bulletEnabled val="1"/>
        </dgm:presLayoutVars>
      </dgm:prSet>
      <dgm:spPr/>
    </dgm:pt>
    <dgm:pt modelId="{6FA62942-B4A3-FE4A-8308-25A8AEDD1EA7}" type="pres">
      <dgm:prSet presAssocID="{8216B1B6-6BF5-BD4C-B54C-167C3447A2D0}" presName="sibTrans" presStyleLbl="sibTrans1D1" presStyleIdx="3" presStyleCnt="11"/>
      <dgm:spPr/>
    </dgm:pt>
    <dgm:pt modelId="{0375DF99-F27F-354F-9C2D-F3231ACE4BDF}" type="pres">
      <dgm:prSet presAssocID="{8216B1B6-6BF5-BD4C-B54C-167C3447A2D0}" presName="connectorText" presStyleLbl="sibTrans1D1" presStyleIdx="3" presStyleCnt="11"/>
      <dgm:spPr/>
    </dgm:pt>
    <dgm:pt modelId="{1493274D-6B7B-394A-998F-7B5FDFEA78C4}" type="pres">
      <dgm:prSet presAssocID="{FC5D5BC0-AD41-DF46-9CF4-64D222D4FF5E}" presName="node" presStyleLbl="node1" presStyleIdx="4" presStyleCnt="12">
        <dgm:presLayoutVars>
          <dgm:bulletEnabled val="1"/>
        </dgm:presLayoutVars>
      </dgm:prSet>
      <dgm:spPr/>
    </dgm:pt>
    <dgm:pt modelId="{0F4E8FC8-0455-A941-920A-26AE5C52FFBC}" type="pres">
      <dgm:prSet presAssocID="{8CD22785-DD24-164F-B225-176B0A15A51B}" presName="sibTrans" presStyleLbl="sibTrans1D1" presStyleIdx="4" presStyleCnt="11"/>
      <dgm:spPr/>
    </dgm:pt>
    <dgm:pt modelId="{48CA2F80-EECE-1943-B0E8-E85716074410}" type="pres">
      <dgm:prSet presAssocID="{8CD22785-DD24-164F-B225-176B0A15A51B}" presName="connectorText" presStyleLbl="sibTrans1D1" presStyleIdx="4" presStyleCnt="11"/>
      <dgm:spPr/>
    </dgm:pt>
    <dgm:pt modelId="{AB4B4C01-1E5C-D34B-ADD3-3C6131C1EB8C}" type="pres">
      <dgm:prSet presAssocID="{B3AD3E64-41D0-DB4E-B6FE-5234CBDFFEDF}" presName="node" presStyleLbl="node1" presStyleIdx="5" presStyleCnt="12">
        <dgm:presLayoutVars>
          <dgm:bulletEnabled val="1"/>
        </dgm:presLayoutVars>
      </dgm:prSet>
      <dgm:spPr/>
    </dgm:pt>
    <dgm:pt modelId="{BE826ECB-D75E-D04A-BBF4-9D483D949103}" type="pres">
      <dgm:prSet presAssocID="{C1FEF746-9DBD-8F4F-9747-C9202F6279A5}" presName="sibTrans" presStyleLbl="sibTrans1D1" presStyleIdx="5" presStyleCnt="11"/>
      <dgm:spPr/>
    </dgm:pt>
    <dgm:pt modelId="{E4E8E3FB-481F-6A42-BACD-294137305CD6}" type="pres">
      <dgm:prSet presAssocID="{C1FEF746-9DBD-8F4F-9747-C9202F6279A5}" presName="connectorText" presStyleLbl="sibTrans1D1" presStyleIdx="5" presStyleCnt="11"/>
      <dgm:spPr/>
    </dgm:pt>
    <dgm:pt modelId="{C3D04162-D473-5E4B-9203-AB49C73A1A68}" type="pres">
      <dgm:prSet presAssocID="{17C6AB77-61EA-3F43-9524-D56FF2DB08A1}" presName="node" presStyleLbl="node1" presStyleIdx="6" presStyleCnt="12">
        <dgm:presLayoutVars>
          <dgm:bulletEnabled val="1"/>
        </dgm:presLayoutVars>
      </dgm:prSet>
      <dgm:spPr/>
    </dgm:pt>
    <dgm:pt modelId="{4AB0C1EE-3227-344B-B1A5-8A09F7C166FA}" type="pres">
      <dgm:prSet presAssocID="{84EE587D-26B5-6540-95C5-E3EAD5C59A8A}" presName="sibTrans" presStyleLbl="sibTrans1D1" presStyleIdx="6" presStyleCnt="11"/>
      <dgm:spPr/>
    </dgm:pt>
    <dgm:pt modelId="{3A1F403F-FFEE-394D-ACCC-89F028EACA65}" type="pres">
      <dgm:prSet presAssocID="{84EE587D-26B5-6540-95C5-E3EAD5C59A8A}" presName="connectorText" presStyleLbl="sibTrans1D1" presStyleIdx="6" presStyleCnt="11"/>
      <dgm:spPr/>
    </dgm:pt>
    <dgm:pt modelId="{8D8B8C5D-A6AD-F346-96EC-F41207A966A5}" type="pres">
      <dgm:prSet presAssocID="{17B2F54A-AAEA-2349-8AB6-E91B17503930}" presName="node" presStyleLbl="node1" presStyleIdx="7" presStyleCnt="12">
        <dgm:presLayoutVars>
          <dgm:bulletEnabled val="1"/>
        </dgm:presLayoutVars>
      </dgm:prSet>
      <dgm:spPr/>
    </dgm:pt>
    <dgm:pt modelId="{31133829-3E43-4C49-A51E-61BAA4E9CDA5}" type="pres">
      <dgm:prSet presAssocID="{6E744A87-2DCD-D04E-9647-5C65565C1B2A}" presName="sibTrans" presStyleLbl="sibTrans1D1" presStyleIdx="7" presStyleCnt="11"/>
      <dgm:spPr/>
    </dgm:pt>
    <dgm:pt modelId="{9BC879CF-66AE-FB46-9127-B8EAE5BD519F}" type="pres">
      <dgm:prSet presAssocID="{6E744A87-2DCD-D04E-9647-5C65565C1B2A}" presName="connectorText" presStyleLbl="sibTrans1D1" presStyleIdx="7" presStyleCnt="11"/>
      <dgm:spPr/>
    </dgm:pt>
    <dgm:pt modelId="{9D065538-4911-BD46-8F9B-6625E7453C1D}" type="pres">
      <dgm:prSet presAssocID="{749A47D7-962F-5646-BCA6-CF7A9E357F33}" presName="node" presStyleLbl="node1" presStyleIdx="8" presStyleCnt="12">
        <dgm:presLayoutVars>
          <dgm:bulletEnabled val="1"/>
        </dgm:presLayoutVars>
      </dgm:prSet>
      <dgm:spPr/>
    </dgm:pt>
    <dgm:pt modelId="{228BD26B-DD5F-4F47-BF58-9DBCB5A3F596}" type="pres">
      <dgm:prSet presAssocID="{5D73302C-0901-944F-BC19-361D392493A4}" presName="sibTrans" presStyleLbl="sibTrans1D1" presStyleIdx="8" presStyleCnt="11"/>
      <dgm:spPr/>
    </dgm:pt>
    <dgm:pt modelId="{C0372D1B-899B-204A-8859-319055221A39}" type="pres">
      <dgm:prSet presAssocID="{5D73302C-0901-944F-BC19-361D392493A4}" presName="connectorText" presStyleLbl="sibTrans1D1" presStyleIdx="8" presStyleCnt="11"/>
      <dgm:spPr/>
    </dgm:pt>
    <dgm:pt modelId="{D9E7B4F2-C000-9B4B-8E10-93D9D27714D0}" type="pres">
      <dgm:prSet presAssocID="{55109792-01F7-4443-9F2C-058C16972CCA}" presName="node" presStyleLbl="node1" presStyleIdx="9" presStyleCnt="12">
        <dgm:presLayoutVars>
          <dgm:bulletEnabled val="1"/>
        </dgm:presLayoutVars>
      </dgm:prSet>
      <dgm:spPr/>
    </dgm:pt>
    <dgm:pt modelId="{1672D50B-8B02-C243-8108-DD13796003BB}" type="pres">
      <dgm:prSet presAssocID="{9336199A-65F1-8A41-B358-14798365CEE9}" presName="sibTrans" presStyleLbl="sibTrans1D1" presStyleIdx="9" presStyleCnt="11"/>
      <dgm:spPr/>
    </dgm:pt>
    <dgm:pt modelId="{FA6DD8BE-018B-084B-AB2E-6D240D052A61}" type="pres">
      <dgm:prSet presAssocID="{9336199A-65F1-8A41-B358-14798365CEE9}" presName="connectorText" presStyleLbl="sibTrans1D1" presStyleIdx="9" presStyleCnt="11"/>
      <dgm:spPr/>
    </dgm:pt>
    <dgm:pt modelId="{0811A062-CA41-754F-AF86-272A72A35B3C}" type="pres">
      <dgm:prSet presAssocID="{34E591EA-AFAE-1745-8EBA-8ABCE704EF32}" presName="node" presStyleLbl="node1" presStyleIdx="10" presStyleCnt="12">
        <dgm:presLayoutVars>
          <dgm:bulletEnabled val="1"/>
        </dgm:presLayoutVars>
      </dgm:prSet>
      <dgm:spPr/>
    </dgm:pt>
    <dgm:pt modelId="{D847333F-F97E-AC47-AFBE-A60B358C555B}" type="pres">
      <dgm:prSet presAssocID="{4474CEB2-AE7F-A541-AF08-4FABCE1B18A7}" presName="sibTrans" presStyleLbl="sibTrans1D1" presStyleIdx="10" presStyleCnt="11"/>
      <dgm:spPr/>
    </dgm:pt>
    <dgm:pt modelId="{341EAB5C-99F2-B04E-B2CE-C5205BB01951}" type="pres">
      <dgm:prSet presAssocID="{4474CEB2-AE7F-A541-AF08-4FABCE1B18A7}" presName="connectorText" presStyleLbl="sibTrans1D1" presStyleIdx="10" presStyleCnt="11"/>
      <dgm:spPr/>
    </dgm:pt>
    <dgm:pt modelId="{2183C06A-5027-8642-9D9F-B2380B1744C8}" type="pres">
      <dgm:prSet presAssocID="{C75E66A3-C649-4E4E-8897-E601BDA718D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9519470A-319F-1B4A-B9FA-9306976217D6}" type="presOf" srcId="{FC5D5BC0-AD41-DF46-9CF4-64D222D4FF5E}" destId="{1493274D-6B7B-394A-998F-7B5FDFEA78C4}" srcOrd="0" destOrd="0" presId="urn:microsoft.com/office/officeart/2005/8/layout/bProcess3"/>
    <dgm:cxn modelId="{80E78614-D4AE-2043-A964-F03508110DC9}" type="presOf" srcId="{55109792-01F7-4443-9F2C-058C16972CCA}" destId="{D9E7B4F2-C000-9B4B-8E10-93D9D27714D0}" srcOrd="0" destOrd="0" presId="urn:microsoft.com/office/officeart/2005/8/layout/bProcess3"/>
    <dgm:cxn modelId="{55ED3E17-C86F-1D41-89F3-92EF3F8E9372}" srcId="{BC937A3D-8605-284F-A558-F0058B691BB2}" destId="{34E591EA-AFAE-1745-8EBA-8ABCE704EF32}" srcOrd="10" destOrd="0" parTransId="{A2374ED1-61DD-554E-97AD-B83522782930}" sibTransId="{4474CEB2-AE7F-A541-AF08-4FABCE1B18A7}"/>
    <dgm:cxn modelId="{D4CB041D-7FA8-B649-A668-87B809E1F320}" type="presOf" srcId="{5D73302C-0901-944F-BC19-361D392493A4}" destId="{C0372D1B-899B-204A-8859-319055221A39}" srcOrd="1" destOrd="0" presId="urn:microsoft.com/office/officeart/2005/8/layout/bProcess3"/>
    <dgm:cxn modelId="{5FF9571E-2CCB-9844-8430-8BFB032607D2}" type="presOf" srcId="{C1FEF746-9DBD-8F4F-9747-C9202F6279A5}" destId="{E4E8E3FB-481F-6A42-BACD-294137305CD6}" srcOrd="1" destOrd="0" presId="urn:microsoft.com/office/officeart/2005/8/layout/bProcess3"/>
    <dgm:cxn modelId="{2795B924-6445-6742-86CF-10FE2355C7F8}" type="presOf" srcId="{6E744A87-2DCD-D04E-9647-5C65565C1B2A}" destId="{9BC879CF-66AE-FB46-9127-B8EAE5BD519F}" srcOrd="1" destOrd="0" presId="urn:microsoft.com/office/officeart/2005/8/layout/bProcess3"/>
    <dgm:cxn modelId="{E4B1C134-8D89-554E-9608-990D18CDA3F4}" type="presOf" srcId="{F9932F93-D9C6-6549-9146-F37E779786FC}" destId="{F6878AB5-3C0E-FD4B-8780-D7272357B24D}" srcOrd="1" destOrd="0" presId="urn:microsoft.com/office/officeart/2005/8/layout/bProcess3"/>
    <dgm:cxn modelId="{35E44236-1AF9-5849-9B92-5582CC489A51}" srcId="{BC937A3D-8605-284F-A558-F0058B691BB2}" destId="{C75E66A3-C649-4E4E-8897-E601BDA718D5}" srcOrd="11" destOrd="0" parTransId="{B662C29A-F1B8-B644-A816-2500DEBB1996}" sibTransId="{C2A2B4E6-13C7-D44B-9E76-5A52CB504F3E}"/>
    <dgm:cxn modelId="{10534B39-4870-C846-A768-718FDAC7761F}" srcId="{BC937A3D-8605-284F-A558-F0058B691BB2}" destId="{17B2F54A-AAEA-2349-8AB6-E91B17503930}" srcOrd="7" destOrd="0" parTransId="{2847BA91-3EB2-DC45-812E-E6D684B2CCF1}" sibTransId="{6E744A87-2DCD-D04E-9647-5C65565C1B2A}"/>
    <dgm:cxn modelId="{CD2B643A-87AC-0C4C-A011-F99898A0C353}" srcId="{BC937A3D-8605-284F-A558-F0058B691BB2}" destId="{FC5D5BC0-AD41-DF46-9CF4-64D222D4FF5E}" srcOrd="4" destOrd="0" parTransId="{82E17765-2AAF-904F-B832-39FC85BED895}" sibTransId="{8CD22785-DD24-164F-B225-176B0A15A51B}"/>
    <dgm:cxn modelId="{FE115D3C-6D0E-E24C-905F-BB6B24E032BF}" type="presOf" srcId="{C1FEF746-9DBD-8F4F-9747-C9202F6279A5}" destId="{BE826ECB-D75E-D04A-BBF4-9D483D949103}" srcOrd="0" destOrd="0" presId="urn:microsoft.com/office/officeart/2005/8/layout/bProcess3"/>
    <dgm:cxn modelId="{5F113E44-B5F7-7147-A203-5D5FAA1E4D81}" type="presOf" srcId="{F9932F93-D9C6-6549-9146-F37E779786FC}" destId="{CF2EB0A4-2201-1549-AA81-69D39F8B447C}" srcOrd="0" destOrd="0" presId="urn:microsoft.com/office/officeart/2005/8/layout/bProcess3"/>
    <dgm:cxn modelId="{2476E246-9F97-8749-AC1B-46A9B9130631}" type="presOf" srcId="{77B359AB-F4B8-C741-8CFE-DA6310CF6C34}" destId="{8FB86613-DA39-4A45-B4B8-3F9C2C3CEDD7}" srcOrd="0" destOrd="0" presId="urn:microsoft.com/office/officeart/2005/8/layout/bProcess3"/>
    <dgm:cxn modelId="{23FEA054-1B8E-CB49-910F-38BD12632CC4}" type="presOf" srcId="{9336199A-65F1-8A41-B358-14798365CEE9}" destId="{FA6DD8BE-018B-084B-AB2E-6D240D052A61}" srcOrd="1" destOrd="0" presId="urn:microsoft.com/office/officeart/2005/8/layout/bProcess3"/>
    <dgm:cxn modelId="{A2E9275A-DED2-8044-8613-0B4C28A7F3C0}" type="presOf" srcId="{0444060B-5F02-5C41-98B5-6B8843B88D41}" destId="{155BED92-C0D5-D242-8C7A-9F91C6350D41}" srcOrd="0" destOrd="0" presId="urn:microsoft.com/office/officeart/2005/8/layout/bProcess3"/>
    <dgm:cxn modelId="{9F49D95C-A3BC-D44D-8DDF-9DC472482415}" srcId="{BC937A3D-8605-284F-A558-F0058B691BB2}" destId="{17C6AB77-61EA-3F43-9524-D56FF2DB08A1}" srcOrd="6" destOrd="0" parTransId="{BF7616BE-D9E3-1B47-988D-02BF5941E2A0}" sibTransId="{84EE587D-26B5-6540-95C5-E3EAD5C59A8A}"/>
    <dgm:cxn modelId="{9A4E776B-55AA-0847-956E-834608C29D83}" srcId="{BC937A3D-8605-284F-A558-F0058B691BB2}" destId="{55109792-01F7-4443-9F2C-058C16972CCA}" srcOrd="9" destOrd="0" parTransId="{E5CAAE41-3A09-8B45-81C9-D4CF0EF4EFC6}" sibTransId="{9336199A-65F1-8A41-B358-14798365CEE9}"/>
    <dgm:cxn modelId="{18414579-DE54-4646-838B-AF56D71F35EE}" type="presOf" srcId="{17B2F54A-AAEA-2349-8AB6-E91B17503930}" destId="{8D8B8C5D-A6AD-F346-96EC-F41207A966A5}" srcOrd="0" destOrd="0" presId="urn:microsoft.com/office/officeart/2005/8/layout/bProcess3"/>
    <dgm:cxn modelId="{ACC89584-1AB0-A547-95EE-A81A80B23373}" type="presOf" srcId="{8216B1B6-6BF5-BD4C-B54C-167C3447A2D0}" destId="{0375DF99-F27F-354F-9C2D-F3231ACE4BDF}" srcOrd="1" destOrd="0" presId="urn:microsoft.com/office/officeart/2005/8/layout/bProcess3"/>
    <dgm:cxn modelId="{88BBAF84-475B-0A46-B4E6-2EFE24A35E70}" type="presOf" srcId="{6E744A87-2DCD-D04E-9647-5C65565C1B2A}" destId="{31133829-3E43-4C49-A51E-61BAA4E9CDA5}" srcOrd="0" destOrd="0" presId="urn:microsoft.com/office/officeart/2005/8/layout/bProcess3"/>
    <dgm:cxn modelId="{E1AF088E-41D9-F246-B3D9-40D9C3FC832D}" srcId="{BC937A3D-8605-284F-A558-F0058B691BB2}" destId="{02C1F44A-C991-B949-B537-6D97105B3808}" srcOrd="2" destOrd="0" parTransId="{FD9BD9B1-DA7A-084F-96CA-70C558B6DD3E}" sibTransId="{8B7859EC-46CA-D348-8CDF-84FA9847FB0F}"/>
    <dgm:cxn modelId="{25FFB58F-2B88-F14A-A803-3A4455AAEF70}" srcId="{BC937A3D-8605-284F-A558-F0058B691BB2}" destId="{53C2E5D1-1CF3-914F-93C8-22D9B1B4126F}" srcOrd="0" destOrd="0" parTransId="{7AE73B3E-D5FD-8148-A297-6B4E9405A53F}" sibTransId="{77B359AB-F4B8-C741-8CFE-DA6310CF6C34}"/>
    <dgm:cxn modelId="{6C487490-32B9-DB4C-AC41-BCD0E3EAB396}" type="presOf" srcId="{8B7859EC-46CA-D348-8CDF-84FA9847FB0F}" destId="{45B43B61-399A-DC45-A99A-9BAA5664F5FE}" srcOrd="1" destOrd="0" presId="urn:microsoft.com/office/officeart/2005/8/layout/bProcess3"/>
    <dgm:cxn modelId="{B5BED296-635D-3C40-8EC4-EBB6CF8BFAB2}" type="presOf" srcId="{53C2E5D1-1CF3-914F-93C8-22D9B1B4126F}" destId="{8B5E5E07-20BE-664E-93EF-AE4DF77964DA}" srcOrd="0" destOrd="0" presId="urn:microsoft.com/office/officeart/2005/8/layout/bProcess3"/>
    <dgm:cxn modelId="{95E04A9F-3909-2D49-A2DD-9B44B8BED5A9}" type="presOf" srcId="{B3AD3E64-41D0-DB4E-B6FE-5234CBDFFEDF}" destId="{AB4B4C01-1E5C-D34B-ADD3-3C6131C1EB8C}" srcOrd="0" destOrd="0" presId="urn:microsoft.com/office/officeart/2005/8/layout/bProcess3"/>
    <dgm:cxn modelId="{E311869F-F19D-1F4D-B8A4-CC87FEF0BA39}" type="presOf" srcId="{02C1F44A-C991-B949-B537-6D97105B3808}" destId="{6E5324A8-E7CD-4C42-9092-11AD5D5B2ED8}" srcOrd="0" destOrd="0" presId="urn:microsoft.com/office/officeart/2005/8/layout/bProcess3"/>
    <dgm:cxn modelId="{827171A2-84C2-FB4A-A769-50A1DF326C8B}" type="presOf" srcId="{8CD22785-DD24-164F-B225-176B0A15A51B}" destId="{0F4E8FC8-0455-A941-920A-26AE5C52FFBC}" srcOrd="0" destOrd="0" presId="urn:microsoft.com/office/officeart/2005/8/layout/bProcess3"/>
    <dgm:cxn modelId="{482473A3-D817-BD45-A584-2E3C0E2CF30A}" type="presOf" srcId="{34E591EA-AFAE-1745-8EBA-8ABCE704EF32}" destId="{0811A062-CA41-754F-AF86-272A72A35B3C}" srcOrd="0" destOrd="0" presId="urn:microsoft.com/office/officeart/2005/8/layout/bProcess3"/>
    <dgm:cxn modelId="{F243C5A4-8527-4640-8519-FF0B72387AD2}" type="presOf" srcId="{84EE587D-26B5-6540-95C5-E3EAD5C59A8A}" destId="{3A1F403F-FFEE-394D-ACCC-89F028EACA65}" srcOrd="1" destOrd="0" presId="urn:microsoft.com/office/officeart/2005/8/layout/bProcess3"/>
    <dgm:cxn modelId="{03034EA6-FCA7-2647-BB37-B51F0AA6742B}" type="presOf" srcId="{4474CEB2-AE7F-A541-AF08-4FABCE1B18A7}" destId="{341EAB5C-99F2-B04E-B2CE-C5205BB01951}" srcOrd="1" destOrd="0" presId="urn:microsoft.com/office/officeart/2005/8/layout/bProcess3"/>
    <dgm:cxn modelId="{DDA938A7-9AF1-8E41-ACFB-06B534C781C9}" type="presOf" srcId="{749A47D7-962F-5646-BCA6-CF7A9E357F33}" destId="{9D065538-4911-BD46-8F9B-6625E7453C1D}" srcOrd="0" destOrd="0" presId="urn:microsoft.com/office/officeart/2005/8/layout/bProcess3"/>
    <dgm:cxn modelId="{FA260EAC-A9BF-AD41-9DC0-D100F4F3649F}" type="presOf" srcId="{8CD22785-DD24-164F-B225-176B0A15A51B}" destId="{48CA2F80-EECE-1943-B0E8-E85716074410}" srcOrd="1" destOrd="0" presId="urn:microsoft.com/office/officeart/2005/8/layout/bProcess3"/>
    <dgm:cxn modelId="{33D4BBB0-6A87-E14F-A315-2A16908AD84E}" type="presOf" srcId="{17C6AB77-61EA-3F43-9524-D56FF2DB08A1}" destId="{C3D04162-D473-5E4B-9203-AB49C73A1A68}" srcOrd="0" destOrd="0" presId="urn:microsoft.com/office/officeart/2005/8/layout/bProcess3"/>
    <dgm:cxn modelId="{0012AEB9-FF3A-D143-86BA-EF9F7AEACEB5}" srcId="{BC937A3D-8605-284F-A558-F0058B691BB2}" destId="{749A47D7-962F-5646-BCA6-CF7A9E357F33}" srcOrd="8" destOrd="0" parTransId="{8EA69957-598D-4243-9C27-C2E120FF84A5}" sibTransId="{5D73302C-0901-944F-BC19-361D392493A4}"/>
    <dgm:cxn modelId="{701FFAB9-32D5-F141-99DC-C099A2642196}" type="presOf" srcId="{4474CEB2-AE7F-A541-AF08-4FABCE1B18A7}" destId="{D847333F-F97E-AC47-AFBE-A60B358C555B}" srcOrd="0" destOrd="0" presId="urn:microsoft.com/office/officeart/2005/8/layout/bProcess3"/>
    <dgm:cxn modelId="{A8D1BFBB-4802-2E4B-9B3F-6E2F8D632D04}" type="presOf" srcId="{8B7859EC-46CA-D348-8CDF-84FA9847FB0F}" destId="{566124AE-014D-9849-917E-782BD3F2319C}" srcOrd="0" destOrd="0" presId="urn:microsoft.com/office/officeart/2005/8/layout/bProcess3"/>
    <dgm:cxn modelId="{507B86BE-0EBE-DB48-9337-5AEAC28F7074}" type="presOf" srcId="{86BC25C2-8FCF-F040-AC63-75A40C485870}" destId="{06E565F9-DD2D-BF42-9D26-DBD78A699DE5}" srcOrd="0" destOrd="0" presId="urn:microsoft.com/office/officeart/2005/8/layout/bProcess3"/>
    <dgm:cxn modelId="{F7EDB9C0-0654-D14E-AEBB-DE0DE78BBDF0}" srcId="{BC937A3D-8605-284F-A558-F0058B691BB2}" destId="{B3AD3E64-41D0-DB4E-B6FE-5234CBDFFEDF}" srcOrd="5" destOrd="0" parTransId="{360F9F12-6570-974C-86DB-1EDB14E718C5}" sibTransId="{C1FEF746-9DBD-8F4F-9747-C9202F6279A5}"/>
    <dgm:cxn modelId="{DF6AF5C5-93AA-D840-BC93-80BEBAB0BD38}" type="presOf" srcId="{84EE587D-26B5-6540-95C5-E3EAD5C59A8A}" destId="{4AB0C1EE-3227-344B-B1A5-8A09F7C166FA}" srcOrd="0" destOrd="0" presId="urn:microsoft.com/office/officeart/2005/8/layout/bProcess3"/>
    <dgm:cxn modelId="{0BDA8CD1-FAEE-6940-AF7A-F4CF893CD0F0}" srcId="{BC937A3D-8605-284F-A558-F0058B691BB2}" destId="{86BC25C2-8FCF-F040-AC63-75A40C485870}" srcOrd="1" destOrd="0" parTransId="{29CB87C5-BBB3-E040-9B0F-35FA1907FE9D}" sibTransId="{F9932F93-D9C6-6549-9146-F37E779786FC}"/>
    <dgm:cxn modelId="{1A7A25D6-80FD-B048-89A6-FD00B43DCAE7}" type="presOf" srcId="{5D73302C-0901-944F-BC19-361D392493A4}" destId="{228BD26B-DD5F-4F47-BF58-9DBCB5A3F596}" srcOrd="0" destOrd="0" presId="urn:microsoft.com/office/officeart/2005/8/layout/bProcess3"/>
    <dgm:cxn modelId="{9E78D5DF-FC78-E048-95EA-D781DF9DB01D}" type="presOf" srcId="{BC937A3D-8605-284F-A558-F0058B691BB2}" destId="{58D9F2C6-F2AE-D24A-9F3C-BD559477F54F}" srcOrd="0" destOrd="0" presId="urn:microsoft.com/office/officeart/2005/8/layout/bProcess3"/>
    <dgm:cxn modelId="{1ED766E2-443E-FF44-8326-629FFEAC3CD2}" type="presOf" srcId="{9336199A-65F1-8A41-B358-14798365CEE9}" destId="{1672D50B-8B02-C243-8108-DD13796003BB}" srcOrd="0" destOrd="0" presId="urn:microsoft.com/office/officeart/2005/8/layout/bProcess3"/>
    <dgm:cxn modelId="{8503E3E9-82E1-3948-9358-932A39DAE309}" type="presOf" srcId="{C75E66A3-C649-4E4E-8897-E601BDA718D5}" destId="{2183C06A-5027-8642-9D9F-B2380B1744C8}" srcOrd="0" destOrd="0" presId="urn:microsoft.com/office/officeart/2005/8/layout/bProcess3"/>
    <dgm:cxn modelId="{283C31EF-0E90-4845-A6E8-77E61BFAB529}" srcId="{BC937A3D-8605-284F-A558-F0058B691BB2}" destId="{0444060B-5F02-5C41-98B5-6B8843B88D41}" srcOrd="3" destOrd="0" parTransId="{FE51EF77-3C53-A047-B100-4D92A7392C1D}" sibTransId="{8216B1B6-6BF5-BD4C-B54C-167C3447A2D0}"/>
    <dgm:cxn modelId="{8FF388F4-546B-8E42-8021-ABB34D68B039}" type="presOf" srcId="{77B359AB-F4B8-C741-8CFE-DA6310CF6C34}" destId="{F0386A0E-2D4F-9E40-962C-15CED9FAD604}" srcOrd="1" destOrd="0" presId="urn:microsoft.com/office/officeart/2005/8/layout/bProcess3"/>
    <dgm:cxn modelId="{B2B4B2F5-2259-6944-97DE-CE770C80EBD6}" type="presOf" srcId="{8216B1B6-6BF5-BD4C-B54C-167C3447A2D0}" destId="{6FA62942-B4A3-FE4A-8308-25A8AEDD1EA7}" srcOrd="0" destOrd="0" presId="urn:microsoft.com/office/officeart/2005/8/layout/bProcess3"/>
    <dgm:cxn modelId="{5D2F9000-7BFF-704C-B76C-0589BE58B481}" type="presParOf" srcId="{58D9F2C6-F2AE-D24A-9F3C-BD559477F54F}" destId="{8B5E5E07-20BE-664E-93EF-AE4DF77964DA}" srcOrd="0" destOrd="0" presId="urn:microsoft.com/office/officeart/2005/8/layout/bProcess3"/>
    <dgm:cxn modelId="{3CFB7E28-5642-314F-B75A-30A4149F52B7}" type="presParOf" srcId="{58D9F2C6-F2AE-D24A-9F3C-BD559477F54F}" destId="{8FB86613-DA39-4A45-B4B8-3F9C2C3CEDD7}" srcOrd="1" destOrd="0" presId="urn:microsoft.com/office/officeart/2005/8/layout/bProcess3"/>
    <dgm:cxn modelId="{194A458A-32F6-814D-9883-5FA3BD54A920}" type="presParOf" srcId="{8FB86613-DA39-4A45-B4B8-3F9C2C3CEDD7}" destId="{F0386A0E-2D4F-9E40-962C-15CED9FAD604}" srcOrd="0" destOrd="0" presId="urn:microsoft.com/office/officeart/2005/8/layout/bProcess3"/>
    <dgm:cxn modelId="{D416C276-3D77-9D49-883F-12BC65101624}" type="presParOf" srcId="{58D9F2C6-F2AE-D24A-9F3C-BD559477F54F}" destId="{06E565F9-DD2D-BF42-9D26-DBD78A699DE5}" srcOrd="2" destOrd="0" presId="urn:microsoft.com/office/officeart/2005/8/layout/bProcess3"/>
    <dgm:cxn modelId="{76F1EA3C-E1E9-684F-BFD8-04E118B3F923}" type="presParOf" srcId="{58D9F2C6-F2AE-D24A-9F3C-BD559477F54F}" destId="{CF2EB0A4-2201-1549-AA81-69D39F8B447C}" srcOrd="3" destOrd="0" presId="urn:microsoft.com/office/officeart/2005/8/layout/bProcess3"/>
    <dgm:cxn modelId="{8C6EFB4E-F9DA-EF4D-8F34-C746A840B974}" type="presParOf" srcId="{CF2EB0A4-2201-1549-AA81-69D39F8B447C}" destId="{F6878AB5-3C0E-FD4B-8780-D7272357B24D}" srcOrd="0" destOrd="0" presId="urn:microsoft.com/office/officeart/2005/8/layout/bProcess3"/>
    <dgm:cxn modelId="{481EC1B6-261E-3144-858C-568C698BEFA8}" type="presParOf" srcId="{58D9F2C6-F2AE-D24A-9F3C-BD559477F54F}" destId="{6E5324A8-E7CD-4C42-9092-11AD5D5B2ED8}" srcOrd="4" destOrd="0" presId="urn:microsoft.com/office/officeart/2005/8/layout/bProcess3"/>
    <dgm:cxn modelId="{3739F760-032A-DE4D-B38C-1B0D039F2521}" type="presParOf" srcId="{58D9F2C6-F2AE-D24A-9F3C-BD559477F54F}" destId="{566124AE-014D-9849-917E-782BD3F2319C}" srcOrd="5" destOrd="0" presId="urn:microsoft.com/office/officeart/2005/8/layout/bProcess3"/>
    <dgm:cxn modelId="{FABE83B6-F0EC-E842-98E0-103D59F868E5}" type="presParOf" srcId="{566124AE-014D-9849-917E-782BD3F2319C}" destId="{45B43B61-399A-DC45-A99A-9BAA5664F5FE}" srcOrd="0" destOrd="0" presId="urn:microsoft.com/office/officeart/2005/8/layout/bProcess3"/>
    <dgm:cxn modelId="{898E4F50-6741-B04E-99CC-F6232CB5AB6A}" type="presParOf" srcId="{58D9F2C6-F2AE-D24A-9F3C-BD559477F54F}" destId="{155BED92-C0D5-D242-8C7A-9F91C6350D41}" srcOrd="6" destOrd="0" presId="urn:microsoft.com/office/officeart/2005/8/layout/bProcess3"/>
    <dgm:cxn modelId="{007A65E1-93DD-954A-9A03-61F9CE1E0F66}" type="presParOf" srcId="{58D9F2C6-F2AE-D24A-9F3C-BD559477F54F}" destId="{6FA62942-B4A3-FE4A-8308-25A8AEDD1EA7}" srcOrd="7" destOrd="0" presId="urn:microsoft.com/office/officeart/2005/8/layout/bProcess3"/>
    <dgm:cxn modelId="{C3921CF3-F30D-EB4E-AD8B-C33006237BBB}" type="presParOf" srcId="{6FA62942-B4A3-FE4A-8308-25A8AEDD1EA7}" destId="{0375DF99-F27F-354F-9C2D-F3231ACE4BDF}" srcOrd="0" destOrd="0" presId="urn:microsoft.com/office/officeart/2005/8/layout/bProcess3"/>
    <dgm:cxn modelId="{26D63445-8F37-7240-AA8E-B45BF1287913}" type="presParOf" srcId="{58D9F2C6-F2AE-D24A-9F3C-BD559477F54F}" destId="{1493274D-6B7B-394A-998F-7B5FDFEA78C4}" srcOrd="8" destOrd="0" presId="urn:microsoft.com/office/officeart/2005/8/layout/bProcess3"/>
    <dgm:cxn modelId="{7146CC58-DC5E-F24F-B9DD-38F309D77A28}" type="presParOf" srcId="{58D9F2C6-F2AE-D24A-9F3C-BD559477F54F}" destId="{0F4E8FC8-0455-A941-920A-26AE5C52FFBC}" srcOrd="9" destOrd="0" presId="urn:microsoft.com/office/officeart/2005/8/layout/bProcess3"/>
    <dgm:cxn modelId="{C736A6BE-1953-9C40-80B5-12EFA6D13B99}" type="presParOf" srcId="{0F4E8FC8-0455-A941-920A-26AE5C52FFBC}" destId="{48CA2F80-EECE-1943-B0E8-E85716074410}" srcOrd="0" destOrd="0" presId="urn:microsoft.com/office/officeart/2005/8/layout/bProcess3"/>
    <dgm:cxn modelId="{B621A2C7-AAA9-FD48-B28B-310473A2E04E}" type="presParOf" srcId="{58D9F2C6-F2AE-D24A-9F3C-BD559477F54F}" destId="{AB4B4C01-1E5C-D34B-ADD3-3C6131C1EB8C}" srcOrd="10" destOrd="0" presId="urn:microsoft.com/office/officeart/2005/8/layout/bProcess3"/>
    <dgm:cxn modelId="{65BA6AE0-FD22-224A-B47A-073F73EC4FB3}" type="presParOf" srcId="{58D9F2C6-F2AE-D24A-9F3C-BD559477F54F}" destId="{BE826ECB-D75E-D04A-BBF4-9D483D949103}" srcOrd="11" destOrd="0" presId="urn:microsoft.com/office/officeart/2005/8/layout/bProcess3"/>
    <dgm:cxn modelId="{47688E65-0B1B-A140-B5C3-051C62F02107}" type="presParOf" srcId="{BE826ECB-D75E-D04A-BBF4-9D483D949103}" destId="{E4E8E3FB-481F-6A42-BACD-294137305CD6}" srcOrd="0" destOrd="0" presId="urn:microsoft.com/office/officeart/2005/8/layout/bProcess3"/>
    <dgm:cxn modelId="{324E4219-5AC8-C148-B1AF-B84E70DE263C}" type="presParOf" srcId="{58D9F2C6-F2AE-D24A-9F3C-BD559477F54F}" destId="{C3D04162-D473-5E4B-9203-AB49C73A1A68}" srcOrd="12" destOrd="0" presId="urn:microsoft.com/office/officeart/2005/8/layout/bProcess3"/>
    <dgm:cxn modelId="{8F37B628-B2B3-BE4B-8020-6DEB778FA1CD}" type="presParOf" srcId="{58D9F2C6-F2AE-D24A-9F3C-BD559477F54F}" destId="{4AB0C1EE-3227-344B-B1A5-8A09F7C166FA}" srcOrd="13" destOrd="0" presId="urn:microsoft.com/office/officeart/2005/8/layout/bProcess3"/>
    <dgm:cxn modelId="{E2B3D179-CBDD-E54A-B3E8-D5C9E219F3AE}" type="presParOf" srcId="{4AB0C1EE-3227-344B-B1A5-8A09F7C166FA}" destId="{3A1F403F-FFEE-394D-ACCC-89F028EACA65}" srcOrd="0" destOrd="0" presId="urn:microsoft.com/office/officeart/2005/8/layout/bProcess3"/>
    <dgm:cxn modelId="{FD159F82-17FD-9E4D-8F64-4DF791C57B96}" type="presParOf" srcId="{58D9F2C6-F2AE-D24A-9F3C-BD559477F54F}" destId="{8D8B8C5D-A6AD-F346-96EC-F41207A966A5}" srcOrd="14" destOrd="0" presId="urn:microsoft.com/office/officeart/2005/8/layout/bProcess3"/>
    <dgm:cxn modelId="{8C837427-7488-1E46-B8F5-04AFBC0F30F2}" type="presParOf" srcId="{58D9F2C6-F2AE-D24A-9F3C-BD559477F54F}" destId="{31133829-3E43-4C49-A51E-61BAA4E9CDA5}" srcOrd="15" destOrd="0" presId="urn:microsoft.com/office/officeart/2005/8/layout/bProcess3"/>
    <dgm:cxn modelId="{556CA506-42C9-764C-9E97-BEEA6DA37610}" type="presParOf" srcId="{31133829-3E43-4C49-A51E-61BAA4E9CDA5}" destId="{9BC879CF-66AE-FB46-9127-B8EAE5BD519F}" srcOrd="0" destOrd="0" presId="urn:microsoft.com/office/officeart/2005/8/layout/bProcess3"/>
    <dgm:cxn modelId="{D6A4369D-DA0E-0F4C-80D2-23713186E3A9}" type="presParOf" srcId="{58D9F2C6-F2AE-D24A-9F3C-BD559477F54F}" destId="{9D065538-4911-BD46-8F9B-6625E7453C1D}" srcOrd="16" destOrd="0" presId="urn:microsoft.com/office/officeart/2005/8/layout/bProcess3"/>
    <dgm:cxn modelId="{C3A16D18-B45F-BF4A-812D-FE2C93CBEE19}" type="presParOf" srcId="{58D9F2C6-F2AE-D24A-9F3C-BD559477F54F}" destId="{228BD26B-DD5F-4F47-BF58-9DBCB5A3F596}" srcOrd="17" destOrd="0" presId="urn:microsoft.com/office/officeart/2005/8/layout/bProcess3"/>
    <dgm:cxn modelId="{1697B762-ED7C-BE49-9931-D5525F99CF07}" type="presParOf" srcId="{228BD26B-DD5F-4F47-BF58-9DBCB5A3F596}" destId="{C0372D1B-899B-204A-8859-319055221A39}" srcOrd="0" destOrd="0" presId="urn:microsoft.com/office/officeart/2005/8/layout/bProcess3"/>
    <dgm:cxn modelId="{AD43BA56-3CA2-4546-BEA5-121383D6BD88}" type="presParOf" srcId="{58D9F2C6-F2AE-D24A-9F3C-BD559477F54F}" destId="{D9E7B4F2-C000-9B4B-8E10-93D9D27714D0}" srcOrd="18" destOrd="0" presId="urn:microsoft.com/office/officeart/2005/8/layout/bProcess3"/>
    <dgm:cxn modelId="{BD35A14C-A2A5-A340-9223-D7C5E415383A}" type="presParOf" srcId="{58D9F2C6-F2AE-D24A-9F3C-BD559477F54F}" destId="{1672D50B-8B02-C243-8108-DD13796003BB}" srcOrd="19" destOrd="0" presId="urn:microsoft.com/office/officeart/2005/8/layout/bProcess3"/>
    <dgm:cxn modelId="{E1244ACF-01AA-934B-A589-CAAA7A4064F0}" type="presParOf" srcId="{1672D50B-8B02-C243-8108-DD13796003BB}" destId="{FA6DD8BE-018B-084B-AB2E-6D240D052A61}" srcOrd="0" destOrd="0" presId="urn:microsoft.com/office/officeart/2005/8/layout/bProcess3"/>
    <dgm:cxn modelId="{6C713536-D8D8-054C-B225-73DABD768147}" type="presParOf" srcId="{58D9F2C6-F2AE-D24A-9F3C-BD559477F54F}" destId="{0811A062-CA41-754F-AF86-272A72A35B3C}" srcOrd="20" destOrd="0" presId="urn:microsoft.com/office/officeart/2005/8/layout/bProcess3"/>
    <dgm:cxn modelId="{016E1137-33B8-AE4F-B216-D268834BCC31}" type="presParOf" srcId="{58D9F2C6-F2AE-D24A-9F3C-BD559477F54F}" destId="{D847333F-F97E-AC47-AFBE-A60B358C555B}" srcOrd="21" destOrd="0" presId="urn:microsoft.com/office/officeart/2005/8/layout/bProcess3"/>
    <dgm:cxn modelId="{C8214E05-E471-6444-AE6A-E32B4646B004}" type="presParOf" srcId="{D847333F-F97E-AC47-AFBE-A60B358C555B}" destId="{341EAB5C-99F2-B04E-B2CE-C5205BB01951}" srcOrd="0" destOrd="0" presId="urn:microsoft.com/office/officeart/2005/8/layout/bProcess3"/>
    <dgm:cxn modelId="{870D34E0-D85A-D942-9474-7E417C64C6FC}" type="presParOf" srcId="{58D9F2C6-F2AE-D24A-9F3C-BD559477F54F}" destId="{2183C06A-5027-8642-9D9F-B2380B1744C8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86613-DA39-4A45-B4B8-3F9C2C3CEDD7}">
      <dsp:nvSpPr>
        <dsp:cNvPr id="0" name=""/>
        <dsp:cNvSpPr/>
      </dsp:nvSpPr>
      <dsp:spPr>
        <a:xfrm>
          <a:off x="2783091" y="482120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59219" y="525825"/>
        <a:ext cx="20150" cy="4030"/>
      </dsp:txXfrm>
    </dsp:sp>
    <dsp:sp modelId="{8B5E5E07-20BE-664E-93EF-AE4DF77964DA}">
      <dsp:nvSpPr>
        <dsp:cNvPr id="0" name=""/>
        <dsp:cNvSpPr/>
      </dsp:nvSpPr>
      <dsp:spPr>
        <a:xfrm>
          <a:off x="1032688" y="2179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개발환경 구성</a:t>
          </a:r>
          <a:endParaRPr lang="ko-KR" altLang="en-US" sz="1600" kern="1200" dirty="0"/>
        </a:p>
      </dsp:txBody>
      <dsp:txXfrm>
        <a:off x="1032688" y="2179"/>
        <a:ext cx="1752203" cy="1051321"/>
      </dsp:txXfrm>
    </dsp:sp>
    <dsp:sp modelId="{CF2EB0A4-2201-1549-AA81-69D39F8B447C}">
      <dsp:nvSpPr>
        <dsp:cNvPr id="0" name=""/>
        <dsp:cNvSpPr/>
      </dsp:nvSpPr>
      <dsp:spPr>
        <a:xfrm>
          <a:off x="4938301" y="482120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114429" y="525825"/>
        <a:ext cx="20150" cy="4030"/>
      </dsp:txXfrm>
    </dsp:sp>
    <dsp:sp modelId="{06E565F9-DD2D-BF42-9D26-DBD78A699DE5}">
      <dsp:nvSpPr>
        <dsp:cNvPr id="0" name=""/>
        <dsp:cNvSpPr/>
      </dsp:nvSpPr>
      <dsp:spPr>
        <a:xfrm>
          <a:off x="3187898" y="2179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DB</a:t>
          </a:r>
          <a:r>
            <a:rPr lang="ko-KR" altLang="en-US" sz="1600" kern="1200" dirty="0"/>
            <a:t> 생성</a:t>
          </a:r>
        </a:p>
      </dsp:txBody>
      <dsp:txXfrm>
        <a:off x="3187898" y="2179"/>
        <a:ext cx="1752203" cy="1051321"/>
      </dsp:txXfrm>
    </dsp:sp>
    <dsp:sp modelId="{566124AE-014D-9849-917E-782BD3F2319C}">
      <dsp:nvSpPr>
        <dsp:cNvPr id="0" name=""/>
        <dsp:cNvSpPr/>
      </dsp:nvSpPr>
      <dsp:spPr>
        <a:xfrm>
          <a:off x="1908790" y="1051701"/>
          <a:ext cx="4310419" cy="372406"/>
        </a:xfrm>
        <a:custGeom>
          <a:avLst/>
          <a:gdLst/>
          <a:ahLst/>
          <a:cxnLst/>
          <a:rect l="0" t="0" r="0" b="0"/>
          <a:pathLst>
            <a:path>
              <a:moveTo>
                <a:pt x="4310419" y="0"/>
              </a:moveTo>
              <a:lnTo>
                <a:pt x="4310419" y="203303"/>
              </a:lnTo>
              <a:lnTo>
                <a:pt x="0" y="203303"/>
              </a:lnTo>
              <a:lnTo>
                <a:pt x="0" y="372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55769" y="1235889"/>
        <a:ext cx="216460" cy="4030"/>
      </dsp:txXfrm>
    </dsp:sp>
    <dsp:sp modelId="{6E5324A8-E7CD-4C42-9092-11AD5D5B2ED8}">
      <dsp:nvSpPr>
        <dsp:cNvPr id="0" name=""/>
        <dsp:cNvSpPr/>
      </dsp:nvSpPr>
      <dsp:spPr>
        <a:xfrm>
          <a:off x="5343108" y="2179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UI</a:t>
          </a:r>
          <a:r>
            <a:rPr lang="ko-KR" altLang="en-US" sz="1600" kern="1200" dirty="0"/>
            <a:t> 및 </a:t>
          </a:r>
          <a:r>
            <a:rPr lang="en-US" altLang="ko-KR" sz="1600" kern="1200" dirty="0"/>
            <a:t>UX</a:t>
          </a:r>
          <a:r>
            <a:rPr lang="ko-KR" altLang="en-US" sz="1600" kern="1200" dirty="0"/>
            <a:t> 디자인</a:t>
          </a:r>
        </a:p>
      </dsp:txBody>
      <dsp:txXfrm>
        <a:off x="5343108" y="2179"/>
        <a:ext cx="1752203" cy="1051321"/>
      </dsp:txXfrm>
    </dsp:sp>
    <dsp:sp modelId="{6FA62942-B4A3-FE4A-8308-25A8AEDD1EA7}">
      <dsp:nvSpPr>
        <dsp:cNvPr id="0" name=""/>
        <dsp:cNvSpPr/>
      </dsp:nvSpPr>
      <dsp:spPr>
        <a:xfrm>
          <a:off x="2783091" y="1936449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59219" y="1980154"/>
        <a:ext cx="20150" cy="4030"/>
      </dsp:txXfrm>
    </dsp:sp>
    <dsp:sp modelId="{155BED92-C0D5-D242-8C7A-9F91C6350D41}">
      <dsp:nvSpPr>
        <dsp:cNvPr id="0" name=""/>
        <dsp:cNvSpPr/>
      </dsp:nvSpPr>
      <dsp:spPr>
        <a:xfrm>
          <a:off x="1032688" y="1456508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모듈별</a:t>
          </a:r>
          <a:r>
            <a:rPr lang="ko-KR" altLang="en-US" sz="1600" kern="1200" dirty="0"/>
            <a:t> </a:t>
          </a:r>
          <a:r>
            <a:rPr lang="en-US" altLang="ko-KR" sz="1600" kern="1200" dirty="0"/>
            <a:t>function </a:t>
          </a:r>
          <a:r>
            <a:rPr lang="ko-KR" altLang="en-US" sz="1600" kern="1200" dirty="0"/>
            <a:t>개발</a:t>
          </a:r>
        </a:p>
      </dsp:txBody>
      <dsp:txXfrm>
        <a:off x="1032688" y="1456508"/>
        <a:ext cx="1752203" cy="1051321"/>
      </dsp:txXfrm>
    </dsp:sp>
    <dsp:sp modelId="{0F4E8FC8-0455-A941-920A-26AE5C52FFBC}">
      <dsp:nvSpPr>
        <dsp:cNvPr id="0" name=""/>
        <dsp:cNvSpPr/>
      </dsp:nvSpPr>
      <dsp:spPr>
        <a:xfrm>
          <a:off x="4938301" y="1936449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114429" y="1980154"/>
        <a:ext cx="20150" cy="4030"/>
      </dsp:txXfrm>
    </dsp:sp>
    <dsp:sp modelId="{1493274D-6B7B-394A-998F-7B5FDFEA78C4}">
      <dsp:nvSpPr>
        <dsp:cNvPr id="0" name=""/>
        <dsp:cNvSpPr/>
      </dsp:nvSpPr>
      <dsp:spPr>
        <a:xfrm>
          <a:off x="3187898" y="1456508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System Integration</a:t>
          </a:r>
          <a:endParaRPr lang="ko-KR" altLang="en-US" sz="1600" kern="1200" dirty="0"/>
        </a:p>
      </dsp:txBody>
      <dsp:txXfrm>
        <a:off x="3187898" y="1456508"/>
        <a:ext cx="1752203" cy="1051321"/>
      </dsp:txXfrm>
    </dsp:sp>
    <dsp:sp modelId="{BE826ECB-D75E-D04A-BBF4-9D483D949103}">
      <dsp:nvSpPr>
        <dsp:cNvPr id="0" name=""/>
        <dsp:cNvSpPr/>
      </dsp:nvSpPr>
      <dsp:spPr>
        <a:xfrm>
          <a:off x="1908790" y="2506030"/>
          <a:ext cx="4310419" cy="372406"/>
        </a:xfrm>
        <a:custGeom>
          <a:avLst/>
          <a:gdLst/>
          <a:ahLst/>
          <a:cxnLst/>
          <a:rect l="0" t="0" r="0" b="0"/>
          <a:pathLst>
            <a:path>
              <a:moveTo>
                <a:pt x="4310419" y="0"/>
              </a:moveTo>
              <a:lnTo>
                <a:pt x="4310419" y="203303"/>
              </a:lnTo>
              <a:lnTo>
                <a:pt x="0" y="203303"/>
              </a:lnTo>
              <a:lnTo>
                <a:pt x="0" y="372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55769" y="2690218"/>
        <a:ext cx="216460" cy="4030"/>
      </dsp:txXfrm>
    </dsp:sp>
    <dsp:sp modelId="{AB4B4C01-1E5C-D34B-ADD3-3C6131C1EB8C}">
      <dsp:nvSpPr>
        <dsp:cNvPr id="0" name=""/>
        <dsp:cNvSpPr/>
      </dsp:nvSpPr>
      <dsp:spPr>
        <a:xfrm>
          <a:off x="5343108" y="1456508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개발진 테스트</a:t>
          </a:r>
        </a:p>
      </dsp:txBody>
      <dsp:txXfrm>
        <a:off x="5343108" y="1456508"/>
        <a:ext cx="1752203" cy="1051321"/>
      </dsp:txXfrm>
    </dsp:sp>
    <dsp:sp modelId="{4AB0C1EE-3227-344B-B1A5-8A09F7C166FA}">
      <dsp:nvSpPr>
        <dsp:cNvPr id="0" name=""/>
        <dsp:cNvSpPr/>
      </dsp:nvSpPr>
      <dsp:spPr>
        <a:xfrm>
          <a:off x="2783091" y="3390777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59219" y="3434482"/>
        <a:ext cx="20150" cy="4030"/>
      </dsp:txXfrm>
    </dsp:sp>
    <dsp:sp modelId="{C3D04162-D473-5E4B-9203-AB49C73A1A68}">
      <dsp:nvSpPr>
        <dsp:cNvPr id="0" name=""/>
        <dsp:cNvSpPr/>
      </dsp:nvSpPr>
      <dsp:spPr>
        <a:xfrm>
          <a:off x="1032688" y="2910836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개발진 수정사항 반영 개발</a:t>
          </a:r>
        </a:p>
      </dsp:txBody>
      <dsp:txXfrm>
        <a:off x="1032688" y="2910836"/>
        <a:ext cx="1752203" cy="1051321"/>
      </dsp:txXfrm>
    </dsp:sp>
    <dsp:sp modelId="{31133829-3E43-4C49-A51E-61BAA4E9CDA5}">
      <dsp:nvSpPr>
        <dsp:cNvPr id="0" name=""/>
        <dsp:cNvSpPr/>
      </dsp:nvSpPr>
      <dsp:spPr>
        <a:xfrm>
          <a:off x="4938301" y="3390777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114429" y="3434482"/>
        <a:ext cx="20150" cy="4030"/>
      </dsp:txXfrm>
    </dsp:sp>
    <dsp:sp modelId="{8D8B8C5D-A6AD-F346-96EC-F41207A966A5}">
      <dsp:nvSpPr>
        <dsp:cNvPr id="0" name=""/>
        <dsp:cNvSpPr/>
      </dsp:nvSpPr>
      <dsp:spPr>
        <a:xfrm>
          <a:off x="3187898" y="2910836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알파 테스트 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사전 참여자 선정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3187898" y="2910836"/>
        <a:ext cx="1752203" cy="1051321"/>
      </dsp:txXfrm>
    </dsp:sp>
    <dsp:sp modelId="{228BD26B-DD5F-4F47-BF58-9DBCB5A3F596}">
      <dsp:nvSpPr>
        <dsp:cNvPr id="0" name=""/>
        <dsp:cNvSpPr/>
      </dsp:nvSpPr>
      <dsp:spPr>
        <a:xfrm>
          <a:off x="1908790" y="3960358"/>
          <a:ext cx="4310419" cy="372406"/>
        </a:xfrm>
        <a:custGeom>
          <a:avLst/>
          <a:gdLst/>
          <a:ahLst/>
          <a:cxnLst/>
          <a:rect l="0" t="0" r="0" b="0"/>
          <a:pathLst>
            <a:path>
              <a:moveTo>
                <a:pt x="4310419" y="0"/>
              </a:moveTo>
              <a:lnTo>
                <a:pt x="4310419" y="203303"/>
              </a:lnTo>
              <a:lnTo>
                <a:pt x="0" y="203303"/>
              </a:lnTo>
              <a:lnTo>
                <a:pt x="0" y="372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55769" y="4144547"/>
        <a:ext cx="216460" cy="4030"/>
      </dsp:txXfrm>
    </dsp:sp>
    <dsp:sp modelId="{9D065538-4911-BD46-8F9B-6625E7453C1D}">
      <dsp:nvSpPr>
        <dsp:cNvPr id="0" name=""/>
        <dsp:cNvSpPr/>
      </dsp:nvSpPr>
      <dsp:spPr>
        <a:xfrm>
          <a:off x="5343108" y="2910836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알파 테스터 수정사항 반영 개발</a:t>
          </a:r>
        </a:p>
      </dsp:txBody>
      <dsp:txXfrm>
        <a:off x="5343108" y="2910836"/>
        <a:ext cx="1752203" cy="1051321"/>
      </dsp:txXfrm>
    </dsp:sp>
    <dsp:sp modelId="{1672D50B-8B02-C243-8108-DD13796003BB}">
      <dsp:nvSpPr>
        <dsp:cNvPr id="0" name=""/>
        <dsp:cNvSpPr/>
      </dsp:nvSpPr>
      <dsp:spPr>
        <a:xfrm>
          <a:off x="2783091" y="4845106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59219" y="4888811"/>
        <a:ext cx="20150" cy="4030"/>
      </dsp:txXfrm>
    </dsp:sp>
    <dsp:sp modelId="{D9E7B4F2-C000-9B4B-8E10-93D9D27714D0}">
      <dsp:nvSpPr>
        <dsp:cNvPr id="0" name=""/>
        <dsp:cNvSpPr/>
      </dsp:nvSpPr>
      <dsp:spPr>
        <a:xfrm>
          <a:off x="1032688" y="4365165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베타테스트 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일반일 참가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1032688" y="4365165"/>
        <a:ext cx="1752203" cy="1051321"/>
      </dsp:txXfrm>
    </dsp:sp>
    <dsp:sp modelId="{D847333F-F97E-AC47-AFBE-A60B358C555B}">
      <dsp:nvSpPr>
        <dsp:cNvPr id="0" name=""/>
        <dsp:cNvSpPr/>
      </dsp:nvSpPr>
      <dsp:spPr>
        <a:xfrm>
          <a:off x="4938301" y="4845106"/>
          <a:ext cx="372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114429" y="4888811"/>
        <a:ext cx="20150" cy="4030"/>
      </dsp:txXfrm>
    </dsp:sp>
    <dsp:sp modelId="{0811A062-CA41-754F-AF86-272A72A35B3C}">
      <dsp:nvSpPr>
        <dsp:cNvPr id="0" name=""/>
        <dsp:cNvSpPr/>
      </dsp:nvSpPr>
      <dsp:spPr>
        <a:xfrm>
          <a:off x="3187898" y="4365165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베타 테스터 수정사항 반영 개발</a:t>
          </a:r>
        </a:p>
      </dsp:txBody>
      <dsp:txXfrm>
        <a:off x="3187898" y="4365165"/>
        <a:ext cx="1752203" cy="1051321"/>
      </dsp:txXfrm>
    </dsp:sp>
    <dsp:sp modelId="{2183C06A-5027-8642-9D9F-B2380B1744C8}">
      <dsp:nvSpPr>
        <dsp:cNvPr id="0" name=""/>
        <dsp:cNvSpPr/>
      </dsp:nvSpPr>
      <dsp:spPr>
        <a:xfrm>
          <a:off x="5343108" y="4365165"/>
          <a:ext cx="1752203" cy="10513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서비스 오픈</a:t>
          </a:r>
        </a:p>
      </dsp:txBody>
      <dsp:txXfrm>
        <a:off x="5343108" y="4365165"/>
        <a:ext cx="1752203" cy="1051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84EE6-DF40-4D4B-8974-78258D41F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791B1B-0CE5-7D4B-9549-650790412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B133A-A30A-1B45-8291-8FE9FBEC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772E1-00F7-694E-9E38-03001160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716FD-E1BB-F14E-836A-D6834378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712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6A2AA-F935-1F42-870F-FE6890FF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4F8748-AFCE-AD44-A24F-BAF07AE91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99DE9-4DD3-9B4F-BF97-FBFF2A4C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D7151-424B-C047-BE20-980A30C8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D949C-7C22-0043-977B-0F8A9283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643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D492F5-F1E3-E648-A878-0B1C76E5F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97ADC3-05B5-0244-8E5A-491A3E3DF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6D69C-5E6B-5449-895F-44C6C0D4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EA4A1-7BE9-0E42-A3C8-0ABC9195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3DB7F-9C8A-AD46-8659-4E0D858B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67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3030A-65E3-BD4C-A7E7-4AD290B9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E9736-8F10-A34E-ADEE-AEFE62A44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6FB2F-5E97-0443-8AED-10F86544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C0C9B-D424-5B45-B194-1F9D5E64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8D7E8-0036-8249-BA53-B44E136D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266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AAEC7-A71C-7141-B6DA-E5FA25671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05AE0-2281-E04C-843C-FCCCD834B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4DC0C-A4A4-3B44-8F55-050B8F38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A3DB3-6427-CA4A-A7DC-8C7F11E1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69D36-E928-C848-B07C-F177D88C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93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914A-558B-F349-9203-68F78F5C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1D0EC-DE58-314E-B443-3FF5A0E2C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AB018-1AE4-EC4E-BAEC-D335164DE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0D4E6-A50D-C543-BFD2-71A9DB55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8ADE6-23B5-3440-85F6-742E670F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556B8-770D-0E40-B427-A79E76AF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77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2C00-CDCA-C642-AF83-E60577A5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24B67-DFEC-564D-9D5A-3AD91646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950D86-3954-D946-9B2E-BE54534B7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CBC8B-C983-3543-A06D-66EB94D7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AC5480-0F10-8743-AE7B-C4E43D8C9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11B408-2A17-F149-975E-06A5F4C6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E7E1BE-205B-634E-BD59-32F27CBB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AAA1FB-B147-C341-BDB6-C2C35A75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277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5054D-0480-B145-9067-AA6ECB4C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181895-C7A0-8844-AAD0-841EEF08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0813D7-2D14-BB49-A672-CBC9DB0E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481861-5DCB-5A44-A83D-852F219D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747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EA1104-F284-5E47-8924-C677713F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3A9969-4CAD-DD4C-990E-D6C1206D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7B367-758F-584A-907C-106310E2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984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F7B1D-C2E2-7745-9BC3-52B5F2E3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5E908-BD40-6247-8588-4199ED7AC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FC044-E7F3-1F49-A522-E54B7F930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2ADA1C-57CA-F54B-8955-DC68254D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A8208A-1AA5-B44A-B503-BA72E6E2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7F9558-8F5C-D442-86AF-6093967A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60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D5CC4-FB27-EC41-9ACB-9835C3EB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AF2AA7-4387-5948-AB01-0B59BC20E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AA18C-E217-DE4D-BCE1-EAA17186E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350836-694C-D64B-8A44-0F321349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84D7B-8088-394D-97D4-B8A9C227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3A739-5311-E64C-986E-036C7CDE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21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611436-3780-B549-9BB5-2393B998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808AC8-EF76-4448-B79A-251829C4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76F3F-5102-294D-B74A-DFB07930A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0B330-052A-A140-BB52-F920A7885C7A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DA32C-6EC1-AB48-A4A8-8375C4D78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CF2E1-4971-9F44-88C5-A25F61607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AB82-10A8-9646-8F8F-C36CF8403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0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tif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3.png"/><Relationship Id="rId3" Type="http://schemas.openxmlformats.org/officeDocument/2006/relationships/image" Target="../media/image42.svg"/><Relationship Id="rId7" Type="http://schemas.openxmlformats.org/officeDocument/2006/relationships/image" Target="../media/image51.svg"/><Relationship Id="rId12" Type="http://schemas.openxmlformats.org/officeDocument/2006/relationships/image" Target="../media/image5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9.png"/><Relationship Id="rId5" Type="http://schemas.openxmlformats.org/officeDocument/2006/relationships/image" Target="../media/image46.svg"/><Relationship Id="rId10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53.svg"/><Relationship Id="rId1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12" Type="http://schemas.openxmlformats.org/officeDocument/2006/relationships/image" Target="../media/image5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11" Type="http://schemas.openxmlformats.org/officeDocument/2006/relationships/image" Target="../media/image52.png"/><Relationship Id="rId5" Type="http://schemas.openxmlformats.org/officeDocument/2006/relationships/image" Target="../media/image56.svg"/><Relationship Id="rId10" Type="http://schemas.openxmlformats.org/officeDocument/2006/relationships/image" Target="../media/image42.svg"/><Relationship Id="rId4" Type="http://schemas.openxmlformats.org/officeDocument/2006/relationships/image" Target="../media/image47.png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E535121-FD30-B74E-A385-D7F6DDF9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683"/>
            <a:ext cx="9144000" cy="2551829"/>
          </a:xfrm>
        </p:spPr>
        <p:txBody>
          <a:bodyPr anchor="ctr">
            <a:normAutofit/>
          </a:bodyPr>
          <a:lstStyle/>
          <a:p>
            <a:r>
              <a:rPr lang="ko-KR" altLang="en-US" sz="6600" b="1"/>
              <a:t>채권거래 플랫폼 개발계획서</a:t>
            </a:r>
            <a:endParaRPr lang="ko-KR" altLang="en-US" sz="6600"/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A06C8698-55C3-514E-AA3D-B6A6115AD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60469"/>
            <a:ext cx="9144000" cy="1182135"/>
          </a:xfrm>
        </p:spPr>
        <p:txBody>
          <a:bodyPr anchor="ctr">
            <a:normAutofit/>
          </a:bodyPr>
          <a:lstStyle/>
          <a:p>
            <a:r>
              <a:rPr lang="en-US" altLang="ko-Kore-KR" sz="2800"/>
              <a:t>Credit Connect</a:t>
            </a:r>
            <a:endParaRPr lang="ko-Kore-KR" alt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A58A1-93CA-3C49-820E-E4314CCB031D}"/>
              </a:ext>
            </a:extLst>
          </p:cNvPr>
          <p:cNvSpPr txBox="1"/>
          <p:nvPr/>
        </p:nvSpPr>
        <p:spPr>
          <a:xfrm>
            <a:off x="8756724" y="6346705"/>
            <a:ext cx="293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>
                <a:latin typeface="Times New Roman" panose="02020603050405020304" pitchFamily="18" charset="0"/>
                <a:ea typeface="Apple Color Emoji" pitchFamily="2" charset="0"/>
                <a:cs typeface="Times New Roman" panose="02020603050405020304" pitchFamily="18" charset="0"/>
              </a:rPr>
              <a:t>Designed by OUTFRAME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19502160-3FF8-0B45-9FDE-70C505D65E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3" y="356946"/>
            <a:ext cx="1885950" cy="8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02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37539" y="1984917"/>
            <a:ext cx="3286607" cy="43733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+mn-ea"/>
              </a:rPr>
              <a:t>Credit Connect</a:t>
            </a:r>
            <a:r>
              <a:rPr kumimoji="1" lang="ko-KR" altLang="en-US" sz="1200" dirty="0">
                <a:latin typeface="+mn-ea"/>
              </a:rPr>
              <a:t>의 </a:t>
            </a:r>
            <a:r>
              <a:rPr kumimoji="1" lang="en-US" altLang="ko-KR" sz="1200" dirty="0">
                <a:latin typeface="+mn-ea"/>
              </a:rPr>
              <a:t>Main View</a:t>
            </a:r>
            <a:r>
              <a:rPr kumimoji="1" lang="ko-KR" altLang="en-US" sz="1200" dirty="0">
                <a:latin typeface="+mn-ea"/>
              </a:rPr>
              <a:t>는 크게 </a:t>
            </a:r>
            <a:r>
              <a:rPr kumimoji="1" lang="en-US" altLang="ko-KR" sz="1200" dirty="0">
                <a:latin typeface="+mn-ea"/>
              </a:rPr>
              <a:t>7</a:t>
            </a:r>
            <a:r>
              <a:rPr kumimoji="1" lang="ko-KR" altLang="en-US" sz="1200" dirty="0">
                <a:latin typeface="+mn-ea"/>
              </a:rPr>
              <a:t>부분 </a:t>
            </a:r>
            <a:r>
              <a:rPr kumimoji="1" lang="en-US" altLang="ko-KR" sz="1200" dirty="0">
                <a:latin typeface="+mn-ea"/>
              </a:rPr>
              <a:t>(</a:t>
            </a:r>
            <a:r>
              <a:rPr kumimoji="1" lang="ko-KR" altLang="en-US" sz="1200" dirty="0">
                <a:latin typeface="+mn-ea"/>
              </a:rPr>
              <a:t>시장현황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거래내역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ko-KR" altLang="en-US" sz="1200" dirty="0" err="1">
                <a:latin typeface="+mn-ea"/>
              </a:rPr>
              <a:t>워킹오더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관심종목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ko-KR" altLang="en-US" sz="1200" dirty="0" err="1">
                <a:latin typeface="+mn-ea"/>
              </a:rPr>
              <a:t>교체오더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ko-KR" altLang="en-US" sz="1200" dirty="0" err="1">
                <a:latin typeface="+mn-ea"/>
              </a:rPr>
              <a:t>내주문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ko-KR" altLang="en-US" sz="1200" dirty="0" err="1">
                <a:latin typeface="+mn-ea"/>
              </a:rPr>
              <a:t>주문등록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)</a:t>
            </a:r>
            <a:r>
              <a:rPr kumimoji="1" lang="ko-KR" altLang="en-US" sz="1200" dirty="0" err="1">
                <a:latin typeface="+mn-ea"/>
              </a:rPr>
              <a:t>으로</a:t>
            </a:r>
            <a:r>
              <a:rPr kumimoji="1" lang="ko-KR" altLang="en-US" sz="1200" dirty="0">
                <a:latin typeface="+mn-ea"/>
              </a:rPr>
              <a:t> 나눠지며 </a:t>
            </a:r>
            <a:r>
              <a:rPr kumimoji="1" lang="ko-KR" altLang="en-US" sz="1200" dirty="0" err="1">
                <a:latin typeface="+mn-ea"/>
              </a:rPr>
              <a:t>주문등록을</a:t>
            </a:r>
            <a:r>
              <a:rPr kumimoji="1" lang="ko-KR" altLang="en-US" sz="1200" dirty="0">
                <a:latin typeface="+mn-ea"/>
              </a:rPr>
              <a:t> 제외한 모든 메뉴는 </a:t>
            </a:r>
            <a:r>
              <a:rPr kumimoji="1" lang="ko-KR" altLang="en-US" sz="1200" dirty="0">
                <a:solidFill>
                  <a:srgbClr val="FF0000"/>
                </a:solidFill>
                <a:latin typeface="+mn-ea"/>
              </a:rPr>
              <a:t>메인 플랫폼에서 </a:t>
            </a:r>
            <a:r>
              <a:rPr kumimoji="1" lang="en-US" altLang="ko-KR" sz="1200" dirty="0">
                <a:solidFill>
                  <a:srgbClr val="FF0000"/>
                </a:solidFill>
                <a:latin typeface="+mn-ea"/>
              </a:rPr>
              <a:t>drag</a:t>
            </a:r>
            <a:r>
              <a:rPr kumimoji="1" lang="ko-KR" altLang="en-US" sz="1200" dirty="0">
                <a:solidFill>
                  <a:srgbClr val="FF0000"/>
                </a:solidFill>
                <a:latin typeface="+mn-ea"/>
              </a:rPr>
              <a:t>해서 꺼내 독립적으로 사용이 가능하도록 설계되어 있다</a:t>
            </a:r>
            <a:r>
              <a:rPr kumimoji="1" lang="en-US" altLang="ko-KR" sz="12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+mn-ea"/>
              </a:rPr>
              <a:t>각 메뉴는 메인 플랫폼안에서만 작동도 가능하며 필요한 창들만 띄우고 나머지는 닫아 보이지 않게 하는 것도 가능하다</a:t>
            </a:r>
            <a:r>
              <a:rPr kumimoji="1" lang="en-US" altLang="ko-KR" sz="1200" dirty="0">
                <a:latin typeface="+mn-ea"/>
              </a:rPr>
              <a:t>.</a:t>
            </a:r>
            <a:r>
              <a:rPr kumimoji="1" lang="ko-KR" altLang="en-US" sz="1200" dirty="0">
                <a:latin typeface="+mn-ea"/>
              </a:rPr>
              <a:t> </a:t>
            </a:r>
            <a:endParaRPr kumimoji="1" lang="en-US" altLang="ko-KR" sz="1200" dirty="0"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+mn-ea"/>
              </a:rPr>
              <a:t>각 메뉴는 검색 버튼은 가지고 있어 그 검색버튼을 통해 그 메뉴의 정보를 검색해 볼 수 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+mn-ea"/>
              </a:rPr>
              <a:t>오른쪽 상단에는 서브메뉴가 있으며 그곳에서는 나의 </a:t>
            </a:r>
            <a:r>
              <a:rPr kumimoji="1" lang="en-US" altLang="ko-KR" sz="1200" dirty="0">
                <a:latin typeface="+mn-ea"/>
              </a:rPr>
              <a:t>account</a:t>
            </a:r>
            <a:r>
              <a:rPr kumimoji="1" lang="ko-KR" altLang="en-US" sz="1200" dirty="0">
                <a:latin typeface="+mn-ea"/>
              </a:rPr>
              <a:t>와 관심종목 편집이 가능하다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제목 1">
            <a:extLst>
              <a:ext uri="{FF2B5EF4-FFF2-40B4-BE49-F238E27FC236}">
                <a16:creationId xmlns:a16="http://schemas.microsoft.com/office/drawing/2014/main" id="{B65B691A-006D-6247-9B6B-6BFE741E4603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Main View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883BAC44-E683-F14A-8E6E-428A95CD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37" y="1478377"/>
            <a:ext cx="1917700" cy="291465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703415B9-022C-3948-A169-2AC93A9B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3" y="2400532"/>
            <a:ext cx="1917701" cy="2024941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57FB9CBB-0C29-F147-B184-C47748D2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794" y="4749109"/>
            <a:ext cx="1917700" cy="102870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F6E1735-668B-C745-99B5-CCFCE5DD1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972" y="1568077"/>
            <a:ext cx="1917700" cy="260350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66AE5DED-41D0-C94B-A64E-75408C253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138" y="4398837"/>
            <a:ext cx="1930400" cy="12573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02122" y="2261738"/>
            <a:ext cx="1123950" cy="16328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bg2">
                    <a:lumMod val="25000"/>
                  </a:schemeClr>
                </a:solidFill>
              </a:rPr>
              <a:t>시장현황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347462" y="4526953"/>
            <a:ext cx="1123950" cy="16328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>
                <a:solidFill>
                  <a:schemeClr val="bg2">
                    <a:lumMod val="25000"/>
                  </a:schemeClr>
                </a:solidFill>
              </a:rPr>
              <a:t>주문등록</a:t>
            </a:r>
            <a:endParaRPr lang="ko-KR" altLang="en-US" sz="7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46097" y="5012164"/>
            <a:ext cx="1123950" cy="16328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>
                <a:solidFill>
                  <a:schemeClr val="bg2">
                    <a:lumMod val="25000"/>
                  </a:schemeClr>
                </a:solidFill>
              </a:rPr>
              <a:t>관심종목</a:t>
            </a:r>
            <a:endParaRPr lang="ko-KR" altLang="en-US" sz="7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9819" y="1796431"/>
            <a:ext cx="1123950" cy="16328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>
                <a:solidFill>
                  <a:schemeClr val="bg2">
                    <a:lumMod val="25000"/>
                  </a:schemeClr>
                </a:solidFill>
              </a:rPr>
              <a:t>교체오더</a:t>
            </a:r>
            <a:endParaRPr lang="ko-KR" altLang="en-US" sz="7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39819" y="2684777"/>
            <a:ext cx="1123950" cy="16328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err="1">
                <a:solidFill>
                  <a:schemeClr val="bg2">
                    <a:lumMod val="25000"/>
                  </a:schemeClr>
                </a:solidFill>
              </a:rPr>
              <a:t>내주문</a:t>
            </a:r>
            <a:endParaRPr lang="ko-KR" altLang="en-US" sz="7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4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5014229"/>
            <a:ext cx="3124151" cy="103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60000"/>
              </a:lnSpc>
              <a:spcBef>
                <a:spcPts val="1000"/>
              </a:spcBef>
            </a:pPr>
            <a:r>
              <a:rPr kumimoji="1" lang="ko-KR" altLang="en-US" sz="1400" kern="1200" dirty="0" err="1">
                <a:solidFill>
                  <a:schemeClr val="tx1"/>
                </a:solidFill>
                <a:latin typeface="+mn-ea"/>
                <a:cs typeface="+mn-cs"/>
              </a:rPr>
              <a:t>시장현황은</a:t>
            </a:r>
            <a:r>
              <a:rPr kumimoji="1" lang="ko-KR" altLang="en-US" sz="1400" kern="1200" dirty="0">
                <a:solidFill>
                  <a:schemeClr val="tx1"/>
                </a:solidFill>
                <a:latin typeface="+mn-ea"/>
                <a:cs typeface="+mn-cs"/>
              </a:rPr>
              <a:t> 현재 국채 선물 지표와 현물 지표를 실시간으로 보여주는 부분으로 본 지표 정보를 제공하는 </a:t>
            </a:r>
            <a:r>
              <a:rPr kumimoji="1" lang="ko-KR" altLang="en-US" sz="1400" kern="1200" dirty="0">
                <a:solidFill>
                  <a:srgbClr val="FF0000"/>
                </a:solidFill>
                <a:latin typeface="+mn-ea"/>
                <a:cs typeface="+mn-cs"/>
              </a:rPr>
              <a:t>외부의 데이터를 </a:t>
            </a:r>
            <a:r>
              <a:rPr kumimoji="1" lang="en-US" altLang="ko-KR" sz="1400" kern="1200" dirty="0">
                <a:solidFill>
                  <a:schemeClr val="tx1"/>
                </a:solidFill>
                <a:latin typeface="+mn-ea"/>
                <a:cs typeface="+mn-cs"/>
              </a:rPr>
              <a:t>API</a:t>
            </a:r>
            <a:r>
              <a:rPr kumimoji="1" lang="ko-KR" altLang="en-US" sz="1400" kern="1200" dirty="0">
                <a:solidFill>
                  <a:schemeClr val="tx1"/>
                </a:solidFill>
                <a:latin typeface="+mn-ea"/>
                <a:cs typeface="+mn-cs"/>
              </a:rPr>
              <a:t>로 연동하여 보여준다</a:t>
            </a:r>
            <a:r>
              <a:rPr kumimoji="1" lang="en-US" altLang="ko-KR" sz="1400" kern="1200" dirty="0">
                <a:solidFill>
                  <a:schemeClr val="tx1"/>
                </a:solidFill>
                <a:latin typeface="+mn-ea"/>
                <a:cs typeface="+mn-cs"/>
              </a:rPr>
              <a:t>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356CB75-502D-A148-A20C-EB754AB5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-1031" r="-3" b="50645"/>
          <a:stretch/>
        </p:blipFill>
        <p:spPr>
          <a:xfrm>
            <a:off x="4157638" y="1944446"/>
            <a:ext cx="3383280" cy="2592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시장현황</a:t>
            </a:r>
            <a:endParaRPr kumimoji="1" lang="ko-Kore-KR" altLang="en-US" dirty="0"/>
          </a:p>
        </p:txBody>
      </p:sp>
      <p:sp>
        <p:nvSpPr>
          <p:cNvPr id="101" name="제목 1">
            <a:extLst>
              <a:ext uri="{FF2B5EF4-FFF2-40B4-BE49-F238E27FC236}">
                <a16:creationId xmlns:a16="http://schemas.microsoft.com/office/drawing/2014/main" id="{B65B691A-006D-6247-9B6B-6BFE741E4603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7F9D8F4-4F93-F844-9C0A-1D3C08C5A160}"/>
              </a:ext>
            </a:extLst>
          </p:cNvPr>
          <p:cNvSpPr/>
          <p:nvPr/>
        </p:nvSpPr>
        <p:spPr>
          <a:xfrm>
            <a:off x="4157638" y="3240775"/>
            <a:ext cx="1852869" cy="4502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11F8-E940-C946-8A11-0DC54394338F}"/>
              </a:ext>
            </a:extLst>
          </p:cNvPr>
          <p:cNvCxnSpPr>
            <a:cxnSpLocks/>
          </p:cNvCxnSpPr>
          <p:nvPr/>
        </p:nvCxnSpPr>
        <p:spPr>
          <a:xfrm flipH="1" flipV="1">
            <a:off x="6010507" y="3428682"/>
            <a:ext cx="2263698" cy="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CF1E3F5-8232-4141-B7DE-E028C793578D}"/>
              </a:ext>
            </a:extLst>
          </p:cNvPr>
          <p:cNvSpPr txBox="1"/>
          <p:nvPr/>
        </p:nvSpPr>
        <p:spPr>
          <a:xfrm>
            <a:off x="8295350" y="32812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제목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E0C45F0D-ECA9-3D49-BADF-9D6D91C7B034}"/>
              </a:ext>
            </a:extLst>
          </p:cNvPr>
          <p:cNvSpPr/>
          <p:nvPr/>
        </p:nvSpPr>
        <p:spPr>
          <a:xfrm>
            <a:off x="4243131" y="3757912"/>
            <a:ext cx="2681776" cy="6008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AB9175-5BA6-F243-8635-257E376A787C}"/>
              </a:ext>
            </a:extLst>
          </p:cNvPr>
          <p:cNvCxnSpPr>
            <a:cxnSpLocks/>
          </p:cNvCxnSpPr>
          <p:nvPr/>
        </p:nvCxnSpPr>
        <p:spPr>
          <a:xfrm flipH="1" flipV="1">
            <a:off x="6924907" y="4058026"/>
            <a:ext cx="2263698" cy="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348927-513F-1A47-919C-5EE6D1175031}"/>
              </a:ext>
            </a:extLst>
          </p:cNvPr>
          <p:cNvSpPr txBox="1"/>
          <p:nvPr/>
        </p:nvSpPr>
        <p:spPr>
          <a:xfrm>
            <a:off x="9261046" y="3904137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지표를 실시간으로 연동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35154" y="3385620"/>
            <a:ext cx="1315913" cy="1939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</a:rPr>
              <a:t>시장현황</a:t>
            </a:r>
          </a:p>
        </p:txBody>
      </p:sp>
    </p:spTree>
    <p:extLst>
      <p:ext uri="{BB962C8B-B14F-4D97-AF65-F5344CB8AC3E}">
        <p14:creationId xmlns:p14="http://schemas.microsoft.com/office/powerpoint/2010/main" val="104852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3890759"/>
            <a:ext cx="3124151" cy="243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>
                <a:latin typeface="+mn-ea"/>
              </a:rPr>
              <a:t>거래내역을 </a:t>
            </a:r>
            <a:r>
              <a:rPr kumimoji="1" lang="ko-KR" altLang="en-US" sz="1100" dirty="0" err="1">
                <a:latin typeface="+mn-ea"/>
              </a:rPr>
              <a:t>금투협이</a:t>
            </a:r>
            <a:r>
              <a:rPr kumimoji="1" lang="ko-KR" altLang="en-US" sz="1100" dirty="0">
                <a:latin typeface="+mn-ea"/>
              </a:rPr>
              <a:t> 보유한 정보와 연동할 예정이지만 </a:t>
            </a:r>
            <a:r>
              <a:rPr kumimoji="1" lang="ko-KR" altLang="en-US" sz="1100" dirty="0" err="1">
                <a:latin typeface="+mn-ea"/>
              </a:rPr>
              <a:t>금투협이</a:t>
            </a:r>
            <a:r>
              <a:rPr kumimoji="1" lang="ko-KR" altLang="en-US" sz="1100" dirty="0">
                <a:latin typeface="+mn-ea"/>
              </a:rPr>
              <a:t> 제공하는 정보의 구조가 복잡하고 상업적 이용이 어려워 직접 연동에는 무리가 있어 이를 가공해서 파는 기업 </a:t>
            </a:r>
            <a:r>
              <a:rPr kumimoji="1" lang="en-US" altLang="ko-KR" sz="1100" dirty="0">
                <a:latin typeface="+mn-ea"/>
              </a:rPr>
              <a:t>(</a:t>
            </a:r>
            <a:r>
              <a:rPr kumimoji="1" lang="ko-KR" altLang="en-US" sz="1100" dirty="0">
                <a:latin typeface="+mn-ea"/>
              </a:rPr>
              <a:t>예</a:t>
            </a:r>
            <a:r>
              <a:rPr kumimoji="1" lang="en-US" altLang="ko-KR" sz="1100" dirty="0">
                <a:latin typeface="+mn-ea"/>
              </a:rPr>
              <a:t>: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 err="1">
                <a:latin typeface="+mn-ea"/>
              </a:rPr>
              <a:t>코스콤</a:t>
            </a:r>
            <a:r>
              <a:rPr kumimoji="1" lang="en-US" altLang="ko-KR" sz="1100" dirty="0">
                <a:latin typeface="+mn-ea"/>
              </a:rPr>
              <a:t>)</a:t>
            </a:r>
            <a:r>
              <a:rPr kumimoji="1" lang="ko-KR" altLang="en-US" sz="1100" dirty="0">
                <a:latin typeface="+mn-ea"/>
              </a:rPr>
              <a:t>의 </a:t>
            </a:r>
            <a:r>
              <a:rPr kumimoji="1" lang="en-US" altLang="ko-KR" sz="1100" dirty="0">
                <a:latin typeface="+mn-ea"/>
              </a:rPr>
              <a:t>API</a:t>
            </a:r>
            <a:r>
              <a:rPr kumimoji="1" lang="ko-KR" altLang="en-US" sz="1100" dirty="0" err="1">
                <a:latin typeface="+mn-ea"/>
              </a:rPr>
              <a:t>를</a:t>
            </a:r>
            <a:r>
              <a:rPr kumimoji="1" lang="ko-KR" altLang="en-US" sz="1100" dirty="0">
                <a:latin typeface="+mn-ea"/>
              </a:rPr>
              <a:t> 이용하여 연동 예정이며 실제 표시 할 때는 외부 거래내역과 </a:t>
            </a:r>
            <a:r>
              <a:rPr kumimoji="1" lang="en-US" altLang="ko-KR" sz="1100" dirty="0">
                <a:latin typeface="+mn-ea"/>
              </a:rPr>
              <a:t>Credit Connect</a:t>
            </a:r>
            <a:r>
              <a:rPr kumimoji="1" lang="ko-KR" altLang="en-US" sz="1100" dirty="0">
                <a:latin typeface="+mn-ea"/>
              </a:rPr>
              <a:t> 자체 거래내역을 함께 보여주는 구조 </a:t>
            </a:r>
            <a:r>
              <a:rPr kumimoji="1" lang="en-US" altLang="ko-KR" sz="1100" dirty="0">
                <a:latin typeface="+mn-ea"/>
              </a:rPr>
              <a:t>(</a:t>
            </a:r>
            <a:r>
              <a:rPr kumimoji="1" lang="ko-KR" altLang="en-US" sz="1100" dirty="0">
                <a:latin typeface="+mn-ea"/>
              </a:rPr>
              <a:t>단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중복 거래내역은 삭제</a:t>
            </a:r>
            <a:r>
              <a:rPr kumimoji="1" lang="en-US" altLang="ko-KR" sz="1100" dirty="0">
                <a:latin typeface="+mn-ea"/>
              </a:rPr>
              <a:t>)</a:t>
            </a:r>
            <a:r>
              <a:rPr kumimoji="1" lang="ko-KR" altLang="en-US" sz="1100" kern="1200" dirty="0">
                <a:latin typeface="+mn-ea"/>
                <a:cs typeface="+mn-cs"/>
              </a:rPr>
              <a:t> 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356CB75-502D-A148-A20C-EB754AB5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7187" r="-3" b="2360"/>
          <a:stretch/>
        </p:blipFill>
        <p:spPr>
          <a:xfrm>
            <a:off x="4256688" y="2300641"/>
            <a:ext cx="3383280" cy="2596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거래내역</a:t>
            </a:r>
            <a:endParaRPr kumimoji="1" lang="ko-Kore-KR" altLang="en-US" dirty="0"/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E0C45F0D-ECA9-3D49-BADF-9D6D91C7B034}"/>
              </a:ext>
            </a:extLst>
          </p:cNvPr>
          <p:cNvSpPr/>
          <p:nvPr/>
        </p:nvSpPr>
        <p:spPr>
          <a:xfrm>
            <a:off x="4414933" y="3258579"/>
            <a:ext cx="2877964" cy="14720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AB9175-5BA6-F243-8635-257E376A787C}"/>
              </a:ext>
            </a:extLst>
          </p:cNvPr>
          <p:cNvCxnSpPr>
            <a:cxnSpLocks/>
          </p:cNvCxnSpPr>
          <p:nvPr/>
        </p:nvCxnSpPr>
        <p:spPr>
          <a:xfrm flipH="1">
            <a:off x="7292897" y="3558693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348927-513F-1A47-919C-5EE6D1175031}"/>
              </a:ext>
            </a:extLst>
          </p:cNvPr>
          <p:cNvSpPr txBox="1"/>
          <p:nvPr/>
        </p:nvSpPr>
        <p:spPr>
          <a:xfrm>
            <a:off x="8257519" y="3245700"/>
            <a:ext cx="338328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금투협에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보고된 거래내역과 </a:t>
            </a:r>
            <a:r>
              <a:rPr kumimoji="1" lang="en-US" altLang="ko-KR" sz="1400" dirty="0">
                <a:solidFill>
                  <a:srgbClr val="FF0000"/>
                </a:solidFill>
              </a:rPr>
              <a:t>Credit Connect </a:t>
            </a:r>
            <a:r>
              <a:rPr kumimoji="1" lang="ko-KR" altLang="en-US" sz="1400" dirty="0">
                <a:solidFill>
                  <a:srgbClr val="FF0000"/>
                </a:solidFill>
              </a:rPr>
              <a:t>내의 거래내역 함께 표시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</a:rPr>
              <a:t>**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거래금리도</a:t>
            </a:r>
            <a:r>
              <a:rPr kumimoji="1" lang="ko-KR" altLang="en-US" sz="1400" dirty="0">
                <a:solidFill>
                  <a:srgbClr val="FF0000"/>
                </a:solidFill>
              </a:rPr>
              <a:t> 포함할 것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2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061361"/>
            <a:ext cx="3124151" cy="226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관심종목은</a:t>
            </a:r>
            <a:r>
              <a:rPr kumimoji="1" lang="ko-KR" altLang="en-US" sz="1100" dirty="0">
                <a:latin typeface="+mn-ea"/>
              </a:rPr>
              <a:t> 내가 관심있는 워킹오더들을 따로 뽑아서 추적관찰 할 수 있도록 해둔 부분으로 </a:t>
            </a:r>
            <a:r>
              <a:rPr kumimoji="1" lang="en-US" altLang="ko-KR" sz="1100" dirty="0">
                <a:latin typeface="+mn-ea"/>
              </a:rPr>
              <a:t>Credit Connect</a:t>
            </a:r>
            <a:r>
              <a:rPr kumimoji="1" lang="ko-KR" altLang="en-US" sz="1100" dirty="0">
                <a:latin typeface="+mn-ea"/>
              </a:rPr>
              <a:t> 앱 </a:t>
            </a:r>
            <a:r>
              <a:rPr kumimoji="1" lang="ko-KR" altLang="en-US" sz="1100" dirty="0" err="1">
                <a:latin typeface="+mn-ea"/>
              </a:rPr>
              <a:t>우상단에</a:t>
            </a:r>
            <a:r>
              <a:rPr kumimoji="1" lang="ko-KR" altLang="en-US" sz="1100" dirty="0">
                <a:latin typeface="+mn-ea"/>
              </a:rPr>
              <a:t> 있는 관심종목 메뉴를 들어가면 앱에 노출되는 관심종목들을 편집할 수 있다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  <a:latin typeface="+mn-ea"/>
              </a:rPr>
              <a:t>최대 </a:t>
            </a:r>
            <a:r>
              <a:rPr kumimoji="1" lang="en-US" altLang="ko-KR" sz="1100" dirty="0">
                <a:solidFill>
                  <a:srgbClr val="FF0000"/>
                </a:solidFill>
                <a:latin typeface="+mn-ea"/>
              </a:rPr>
              <a:t>10</a:t>
            </a:r>
            <a:r>
              <a:rPr kumimoji="1" lang="ko-KR" altLang="en-US" sz="1100" dirty="0">
                <a:solidFill>
                  <a:srgbClr val="FF0000"/>
                </a:solidFill>
                <a:latin typeface="+mn-ea"/>
              </a:rPr>
              <a:t>개까지의 </a:t>
            </a:r>
            <a:r>
              <a:rPr kumimoji="1" lang="ko-KR" altLang="en-US" sz="1100" dirty="0" err="1">
                <a:latin typeface="+mn-ea"/>
              </a:rPr>
              <a:t>관심종목을</a:t>
            </a:r>
            <a:r>
              <a:rPr kumimoji="1" lang="ko-KR" altLang="en-US" sz="1100" dirty="0">
                <a:latin typeface="+mn-ea"/>
              </a:rPr>
              <a:t> 등록할 수 있다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내 관심종목 필터는 디바이스에 파일로 저장하도록 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관심종목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EF07E5-74B8-2245-B3AE-FB9AB3E3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432050"/>
            <a:ext cx="3810000" cy="1993900"/>
          </a:xfrm>
          <a:prstGeom prst="rect">
            <a:avLst/>
          </a:prstGeom>
        </p:spPr>
      </p:pic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E0C45F0D-ECA9-3D49-BADF-9D6D91C7B034}"/>
              </a:ext>
            </a:extLst>
          </p:cNvPr>
          <p:cNvSpPr/>
          <p:nvPr/>
        </p:nvSpPr>
        <p:spPr>
          <a:xfrm>
            <a:off x="4282068" y="3258579"/>
            <a:ext cx="3111191" cy="1012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AB9175-5BA6-F243-8635-257E376A787C}"/>
              </a:ext>
            </a:extLst>
          </p:cNvPr>
          <p:cNvCxnSpPr>
            <a:cxnSpLocks/>
          </p:cNvCxnSpPr>
          <p:nvPr/>
        </p:nvCxnSpPr>
        <p:spPr>
          <a:xfrm flipH="1">
            <a:off x="7419552" y="3703659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348927-513F-1A47-919C-5EE6D1175031}"/>
              </a:ext>
            </a:extLst>
          </p:cNvPr>
          <p:cNvSpPr txBox="1"/>
          <p:nvPr/>
        </p:nvSpPr>
        <p:spPr>
          <a:xfrm>
            <a:off x="8283812" y="3076093"/>
            <a:ext cx="3383280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다음 페이지에 나오는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워킹오더와</a:t>
            </a:r>
            <a:r>
              <a:rPr kumimoji="1" lang="ko-KR" altLang="en-US" sz="1400" dirty="0">
                <a:solidFill>
                  <a:srgbClr val="FF0000"/>
                </a:solidFill>
              </a:rPr>
              <a:t> 비슷하게 구성되어 있으며 각각의 오더를 클릭을 하면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워킹오더를</a:t>
            </a:r>
            <a:r>
              <a:rPr kumimoji="1" lang="ko-KR" altLang="en-US" sz="1400" dirty="0">
                <a:solidFill>
                  <a:srgbClr val="FF0000"/>
                </a:solidFill>
              </a:rPr>
              <a:t> 클릭한 것과 똑같은 작동을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하게된다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2977376"/>
            <a:ext cx="3124151" cy="334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>
                <a:latin typeface="+mn-ea"/>
              </a:rPr>
              <a:t>관심종목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편집은 크게 </a:t>
            </a:r>
            <a:r>
              <a:rPr kumimoji="1" lang="ko-KR" altLang="en-US" sz="1100" dirty="0" err="1">
                <a:latin typeface="+mn-ea"/>
              </a:rPr>
              <a:t>검색필터</a:t>
            </a:r>
            <a:r>
              <a:rPr kumimoji="1" lang="ko-KR" altLang="en-US" sz="1100" dirty="0">
                <a:latin typeface="+mn-ea"/>
              </a:rPr>
              <a:t> 부분과 검색결과 부분으로 나뉜다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 err="1">
                <a:latin typeface="+mn-ea"/>
              </a:rPr>
              <a:t>검색필터는</a:t>
            </a:r>
            <a:r>
              <a:rPr kumimoji="1" lang="ko-KR" altLang="en-US" sz="1100" dirty="0">
                <a:latin typeface="+mn-ea"/>
              </a:rPr>
              <a:t> 검색조건을 넣는 부분으로 내가 찾고자 하는 오더를 정확하게 매칭하기 위하여 만기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신용등급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채권종류등을 요구한다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endParaRPr kumimoji="1" lang="en-US" altLang="ko-KR" sz="1100" dirty="0">
              <a:latin typeface="+mn-ea"/>
            </a:endParaRPr>
          </a:p>
          <a:p>
            <a:pPr>
              <a:lnSpc>
                <a:spcPct val="170000"/>
              </a:lnSpc>
            </a:pPr>
            <a:r>
              <a:rPr kumimoji="1" lang="ko-KR" altLang="en-US" sz="1100" kern="1200" dirty="0">
                <a:latin typeface="+mn-ea"/>
                <a:cs typeface="+mn-cs"/>
              </a:rPr>
              <a:t>검색결과는 </a:t>
            </a:r>
            <a:r>
              <a:rPr kumimoji="1" lang="ko-KR" altLang="en-US" sz="1100" kern="1200" dirty="0" err="1">
                <a:latin typeface="+mn-ea"/>
                <a:cs typeface="+mn-cs"/>
              </a:rPr>
              <a:t>검색필터를</a:t>
            </a:r>
            <a:r>
              <a:rPr kumimoji="1" lang="ko-KR" altLang="en-US" sz="1100" kern="1200" dirty="0">
                <a:latin typeface="+mn-ea"/>
                <a:cs typeface="+mn-cs"/>
              </a:rPr>
              <a:t> 가지고 검색을 했을 경우 그에 해당하는 오더 전체를 보여주는 곳으로 확인해보고 마음에 들면 관심종목으로 바로 등록 가능하다</a:t>
            </a:r>
            <a:r>
              <a:rPr kumimoji="1" lang="en-US" altLang="ko-KR" sz="1100" kern="1200" dirty="0">
                <a:latin typeface="+mn-ea"/>
                <a:cs typeface="+mn-cs"/>
              </a:rPr>
              <a:t>.</a:t>
            </a:r>
            <a:r>
              <a:rPr kumimoji="1" lang="ko-KR" altLang="en-US" sz="1100" kern="1200" dirty="0">
                <a:latin typeface="+mn-ea"/>
                <a:cs typeface="+mn-cs"/>
              </a:rPr>
              <a:t> 이와 더불어 검색결과 하나하나를 자기가 원하는 관리종목에 넣을 수 있게 하는 기능도 제공한다</a:t>
            </a:r>
            <a:r>
              <a:rPr kumimoji="1" lang="en-US" altLang="ko-KR" sz="1100" kern="1200" dirty="0">
                <a:latin typeface="+mn-ea"/>
                <a:cs typeface="+mn-cs"/>
              </a:rPr>
              <a:t>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관심종목</a:t>
            </a:r>
            <a:r>
              <a:rPr kumimoji="1" lang="en-US" altLang="ko-KR" dirty="0"/>
              <a:t>/</a:t>
            </a:r>
            <a:r>
              <a:rPr kumimoji="1" lang="ko-KR" altLang="en-US" dirty="0"/>
              <a:t>편집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56D797-67AF-3044-B9D6-01D4A7F91C1D}"/>
              </a:ext>
            </a:extLst>
          </p:cNvPr>
          <p:cNvGrpSpPr/>
          <p:nvPr/>
        </p:nvGrpSpPr>
        <p:grpSpPr>
          <a:xfrm>
            <a:off x="4378886" y="646144"/>
            <a:ext cx="2856791" cy="5532119"/>
            <a:chOff x="1607854" y="-1226635"/>
            <a:chExt cx="3847171" cy="80846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FDEF80-3329-0B45-BA5E-248D0DF09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289" t="6992" r="35853" b="23090"/>
            <a:stretch/>
          </p:blipFill>
          <p:spPr>
            <a:xfrm>
              <a:off x="1607855" y="-1226635"/>
              <a:ext cx="3824868" cy="47950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E130C5-0F57-5647-8398-9819B8394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01" t="18373" r="35738" b="33660"/>
            <a:stretch/>
          </p:blipFill>
          <p:spPr>
            <a:xfrm>
              <a:off x="1607854" y="3568390"/>
              <a:ext cx="3847171" cy="3289610"/>
            </a:xfrm>
            <a:prstGeom prst="rect">
              <a:avLst/>
            </a:prstGeom>
          </p:spPr>
        </p:pic>
      </p:grp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E0C45F0D-ECA9-3D49-BADF-9D6D91C7B034}"/>
              </a:ext>
            </a:extLst>
          </p:cNvPr>
          <p:cNvSpPr/>
          <p:nvPr/>
        </p:nvSpPr>
        <p:spPr>
          <a:xfrm>
            <a:off x="4468797" y="4234398"/>
            <a:ext cx="2422657" cy="15433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AB9175-5BA6-F243-8635-257E376A787C}"/>
              </a:ext>
            </a:extLst>
          </p:cNvPr>
          <p:cNvCxnSpPr>
            <a:cxnSpLocks/>
          </p:cNvCxnSpPr>
          <p:nvPr/>
        </p:nvCxnSpPr>
        <p:spPr>
          <a:xfrm flipH="1">
            <a:off x="7255837" y="2555083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348927-513F-1A47-919C-5EE6D1175031}"/>
              </a:ext>
            </a:extLst>
          </p:cNvPr>
          <p:cNvSpPr txBox="1"/>
          <p:nvPr/>
        </p:nvSpPr>
        <p:spPr>
          <a:xfrm>
            <a:off x="8106874" y="2168821"/>
            <a:ext cx="3383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만기</a:t>
            </a:r>
            <a:r>
              <a:rPr kumimoji="1" lang="en-US" altLang="ko-KR" sz="1400" dirty="0">
                <a:solidFill>
                  <a:srgbClr val="FF0000"/>
                </a:solidFill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</a:rPr>
              <a:t> 섹터</a:t>
            </a:r>
            <a:r>
              <a:rPr kumimoji="1" lang="en-US" altLang="ko-KR" sz="1400" dirty="0">
                <a:solidFill>
                  <a:srgbClr val="FF0000"/>
                </a:solidFill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</a:rPr>
              <a:t>종목</a:t>
            </a:r>
            <a:r>
              <a:rPr kumimoji="1" lang="en-US" altLang="ko-KR" sz="1400" dirty="0">
                <a:solidFill>
                  <a:srgbClr val="FF0000"/>
                </a:solidFill>
              </a:rPr>
              <a:t>),</a:t>
            </a:r>
            <a:r>
              <a:rPr kumimoji="1" lang="ko-KR" altLang="en-US" sz="1400" dirty="0">
                <a:solidFill>
                  <a:srgbClr val="FF0000"/>
                </a:solidFill>
              </a:rPr>
              <a:t> 신용등급</a:t>
            </a:r>
            <a:r>
              <a:rPr kumimoji="1" lang="en-US" altLang="ko-KR" sz="1400" dirty="0">
                <a:solidFill>
                  <a:srgbClr val="FF0000"/>
                </a:solidFill>
              </a:rPr>
              <a:t>,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채권종류를</a:t>
            </a:r>
            <a:r>
              <a:rPr kumimoji="1" lang="ko-KR" altLang="en-US" sz="1400" dirty="0">
                <a:solidFill>
                  <a:srgbClr val="FF0000"/>
                </a:solidFill>
              </a:rPr>
              <a:t> 가지고 검색 조건을 확정한다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F0CBBEE-ED14-8146-8848-94E0325B0A12}"/>
              </a:ext>
            </a:extLst>
          </p:cNvPr>
          <p:cNvSpPr/>
          <p:nvPr/>
        </p:nvSpPr>
        <p:spPr>
          <a:xfrm>
            <a:off x="4386320" y="1612168"/>
            <a:ext cx="2616646" cy="1816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A0B8CF-693C-AB4C-BD87-B41E739A9FF1}"/>
              </a:ext>
            </a:extLst>
          </p:cNvPr>
          <p:cNvCxnSpPr>
            <a:cxnSpLocks/>
          </p:cNvCxnSpPr>
          <p:nvPr/>
        </p:nvCxnSpPr>
        <p:spPr>
          <a:xfrm flipH="1">
            <a:off x="7269061" y="5136013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47EF52-05BE-A042-9BF5-B4AB2E623F69}"/>
              </a:ext>
            </a:extLst>
          </p:cNvPr>
          <p:cNvSpPr txBox="1"/>
          <p:nvPr/>
        </p:nvSpPr>
        <p:spPr>
          <a:xfrm>
            <a:off x="8120098" y="4749751"/>
            <a:ext cx="338328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검색된 결과를 일괄적으로 등록할 수 있고 주문 하나하나를 자신이 원하는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관심종목에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등록할 수도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929B2-3BBF-474E-A8DA-F53645712B2A}"/>
              </a:ext>
            </a:extLst>
          </p:cNvPr>
          <p:cNvSpPr txBox="1"/>
          <p:nvPr/>
        </p:nvSpPr>
        <p:spPr>
          <a:xfrm>
            <a:off x="4468797" y="3336668"/>
            <a:ext cx="699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" dirty="0">
                <a:solidFill>
                  <a:schemeClr val="bg1">
                    <a:lumMod val="50000"/>
                  </a:schemeClr>
                </a:solidFill>
              </a:rPr>
              <a:t>⍌매수</a:t>
            </a:r>
            <a:r>
              <a:rPr kumimoji="1" lang="ko-KR" altLang="en-US" sz="600" dirty="0">
                <a:solidFill>
                  <a:schemeClr val="bg1">
                    <a:lumMod val="50000"/>
                  </a:schemeClr>
                </a:solidFill>
              </a:rPr>
              <a:t>  ⎕ 매도</a:t>
            </a:r>
            <a:endParaRPr kumimoji="1" lang="ko-Kore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91368" y="2389227"/>
            <a:ext cx="1315913" cy="19396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</a:rPr>
              <a:t>섹터</a:t>
            </a:r>
            <a:r>
              <a:rPr lang="en-US" altLang="ko-KR" sz="6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</a:rPr>
              <a:t>종목</a:t>
            </a:r>
            <a:r>
              <a:rPr lang="en-US" altLang="ko-KR" sz="6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74219" y="2765304"/>
            <a:ext cx="2441727" cy="16543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err="1">
                <a:solidFill>
                  <a:schemeClr val="bg1">
                    <a:lumMod val="65000"/>
                  </a:schemeClr>
                </a:solidFill>
              </a:rPr>
              <a:t>채권종류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</a:rPr>
              <a:t>               □ </a:t>
            </a:r>
            <a:r>
              <a:rPr lang="ko-KR" altLang="en-US" sz="600" b="1" dirty="0" err="1">
                <a:solidFill>
                  <a:schemeClr val="bg1">
                    <a:lumMod val="65000"/>
                  </a:schemeClr>
                </a:solidFill>
              </a:rPr>
              <a:t>선순위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</a:rPr>
              <a:t>   □ 후순위    □ </a:t>
            </a:r>
            <a:r>
              <a:rPr lang="en-US" altLang="ko-KR" sz="600" b="1" dirty="0">
                <a:solidFill>
                  <a:schemeClr val="bg1">
                    <a:lumMod val="65000"/>
                  </a:schemeClr>
                </a:solidFill>
              </a:rPr>
              <a:t>FRN</a:t>
            </a:r>
            <a:endParaRPr lang="ko-KR" altLang="en-US" sz="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9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392561"/>
            <a:ext cx="3124151" cy="193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>
                <a:latin typeface="+mn-ea"/>
              </a:rPr>
              <a:t>워킹오더에는 현재 </a:t>
            </a:r>
            <a:r>
              <a:rPr kumimoji="1" lang="en-US" altLang="ko-KR" sz="1100" dirty="0">
                <a:latin typeface="+mn-ea"/>
              </a:rPr>
              <a:t>Credit Connect</a:t>
            </a:r>
            <a:r>
              <a:rPr kumimoji="1" lang="ko-KR" altLang="en-US" sz="1100" dirty="0">
                <a:latin typeface="+mn-ea"/>
              </a:rPr>
              <a:t>에서 진행되고 있는 모든 거래내역 </a:t>
            </a:r>
            <a:r>
              <a:rPr kumimoji="1" lang="en-US" altLang="ko-KR" sz="1100" dirty="0">
                <a:latin typeface="+mn-ea"/>
              </a:rPr>
              <a:t>(</a:t>
            </a:r>
            <a:r>
              <a:rPr kumimoji="1" lang="ko-KR" altLang="en-US" sz="1100" dirty="0">
                <a:latin typeface="+mn-ea"/>
              </a:rPr>
              <a:t>교체 제외</a:t>
            </a:r>
            <a:r>
              <a:rPr kumimoji="1" lang="en-US" altLang="ko-KR" sz="1100" dirty="0">
                <a:latin typeface="+mn-ea"/>
              </a:rPr>
              <a:t>)</a:t>
            </a:r>
            <a:r>
              <a:rPr kumimoji="1" lang="ko-KR" altLang="en-US" sz="1100" dirty="0">
                <a:latin typeface="+mn-ea"/>
              </a:rPr>
              <a:t>을 표시 해줌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내역의 종류는 사자 주문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팔자 주문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대치상태 </a:t>
            </a:r>
            <a:r>
              <a:rPr kumimoji="1" lang="en-US" altLang="ko-KR" sz="1100" dirty="0">
                <a:latin typeface="+mn-ea"/>
              </a:rPr>
              <a:t>3</a:t>
            </a:r>
            <a:r>
              <a:rPr kumimoji="1" lang="ko-KR" altLang="en-US" sz="1100" dirty="0">
                <a:latin typeface="+mn-ea"/>
              </a:rPr>
              <a:t>가지로 존재한다</a:t>
            </a:r>
            <a:r>
              <a:rPr kumimoji="1" lang="en-US" altLang="ko-KR" sz="1100" dirty="0"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kumimoji="1" lang="ko-KR" altLang="en-US" sz="1100" kern="1200" dirty="0">
                <a:latin typeface="+mn-ea"/>
                <a:cs typeface="+mn-cs"/>
              </a:rPr>
              <a:t>각 주문을 클릭하면 세부내역으로 들어가 좀더 자세한 정보를 볼 수 있다</a:t>
            </a:r>
            <a:r>
              <a:rPr kumimoji="1" lang="en-US" altLang="ko-KR" sz="1100" kern="1200" dirty="0">
                <a:latin typeface="+mn-ea"/>
                <a:cs typeface="+mn-cs"/>
              </a:rPr>
              <a:t>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워킹오더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95F20-536F-AA42-98A6-7BD4D7344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"/>
          <a:stretch/>
        </p:blipFill>
        <p:spPr>
          <a:xfrm>
            <a:off x="4460487" y="1674615"/>
            <a:ext cx="3059505" cy="3960868"/>
          </a:xfrm>
          <a:prstGeom prst="rect">
            <a:avLst/>
          </a:prstGeom>
        </p:spPr>
      </p:pic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E0C45F0D-ECA9-3D49-BADF-9D6D91C7B034}"/>
              </a:ext>
            </a:extLst>
          </p:cNvPr>
          <p:cNvSpPr/>
          <p:nvPr/>
        </p:nvSpPr>
        <p:spPr>
          <a:xfrm>
            <a:off x="4464608" y="4186028"/>
            <a:ext cx="2966139" cy="197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AB9175-5BA6-F243-8635-257E376A787C}"/>
              </a:ext>
            </a:extLst>
          </p:cNvPr>
          <p:cNvCxnSpPr>
            <a:cxnSpLocks/>
          </p:cNvCxnSpPr>
          <p:nvPr/>
        </p:nvCxnSpPr>
        <p:spPr>
          <a:xfrm flipH="1">
            <a:off x="7430747" y="4285374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348927-513F-1A47-919C-5EE6D1175031}"/>
              </a:ext>
            </a:extLst>
          </p:cNvPr>
          <p:cNvSpPr txBox="1"/>
          <p:nvPr/>
        </p:nvSpPr>
        <p:spPr>
          <a:xfrm>
            <a:off x="8292705" y="3943553"/>
            <a:ext cx="338328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팔자와 사자 양쪽 호가가 존재하여 대치하고 있는 경우 종목을 먼저 표시하고 옆에 대치 상태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4E703B9-26CF-1243-96B6-C5AA6C4BBD1B}"/>
              </a:ext>
            </a:extLst>
          </p:cNvPr>
          <p:cNvSpPr/>
          <p:nvPr/>
        </p:nvSpPr>
        <p:spPr>
          <a:xfrm>
            <a:off x="4427994" y="4807760"/>
            <a:ext cx="2966139" cy="197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33D3E1-772F-7041-8A32-00B73813508A}"/>
              </a:ext>
            </a:extLst>
          </p:cNvPr>
          <p:cNvCxnSpPr>
            <a:cxnSpLocks/>
          </p:cNvCxnSpPr>
          <p:nvPr/>
        </p:nvCxnSpPr>
        <p:spPr>
          <a:xfrm flipH="1" flipV="1">
            <a:off x="7430748" y="4901053"/>
            <a:ext cx="837966" cy="362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F7C241-E6AA-F744-93E8-0C993F404B83}"/>
              </a:ext>
            </a:extLst>
          </p:cNvPr>
          <p:cNvSpPr txBox="1"/>
          <p:nvPr/>
        </p:nvSpPr>
        <p:spPr>
          <a:xfrm>
            <a:off x="8284689" y="5135836"/>
            <a:ext cx="338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팔자 호가만 있는 경우 가장 하단 호가만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B8F720-5C5A-6A4D-BDF3-E641A0720CB1}"/>
              </a:ext>
            </a:extLst>
          </p:cNvPr>
          <p:cNvSpPr/>
          <p:nvPr/>
        </p:nvSpPr>
        <p:spPr>
          <a:xfrm>
            <a:off x="4464608" y="3564898"/>
            <a:ext cx="2966139" cy="197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>
            <a:off x="7467361" y="3658191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8305328" y="3505014"/>
            <a:ext cx="338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사자 주문만 있는 경우 게시판 형태로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3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5051502"/>
            <a:ext cx="3124151" cy="127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워킹오더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대치는 현재 채권에 사자와 팔자가 모두 호가를 내서 대치하고 있는 상태를 </a:t>
            </a:r>
            <a:r>
              <a:rPr kumimoji="1" lang="ko-KR" altLang="en-US" sz="1100" dirty="0" err="1">
                <a:latin typeface="+mn-ea"/>
              </a:rPr>
              <a:t>표시해줌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워킹오더</a:t>
            </a:r>
            <a:r>
              <a:rPr kumimoji="1" lang="en-US" altLang="ko-KR" dirty="0"/>
              <a:t>/</a:t>
            </a:r>
            <a:r>
              <a:rPr kumimoji="1" lang="ko-KR" altLang="en-US" dirty="0"/>
              <a:t>대치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ED1AB1-BB2D-8B42-B762-3A60D5EA5557}"/>
              </a:ext>
            </a:extLst>
          </p:cNvPr>
          <p:cNvGrpSpPr/>
          <p:nvPr/>
        </p:nvGrpSpPr>
        <p:grpSpPr>
          <a:xfrm>
            <a:off x="4217695" y="847493"/>
            <a:ext cx="2797562" cy="5221121"/>
            <a:chOff x="4071589" y="289002"/>
            <a:chExt cx="3848100" cy="784200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BF59A6F-E1B2-5C49-A753-4EB1CEE7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1589" y="289002"/>
              <a:ext cx="3848100" cy="44958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90C0C9-DBD7-9A49-BD59-A698644A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1589" y="4625803"/>
              <a:ext cx="3848100" cy="3505200"/>
            </a:xfrm>
            <a:prstGeom prst="rect">
              <a:avLst/>
            </a:prstGeom>
          </p:spPr>
        </p:pic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A882A11-17C3-BD48-B220-81541B81A474}"/>
              </a:ext>
            </a:extLst>
          </p:cNvPr>
          <p:cNvSpPr/>
          <p:nvPr/>
        </p:nvSpPr>
        <p:spPr>
          <a:xfrm>
            <a:off x="4121089" y="1505498"/>
            <a:ext cx="2573904" cy="1453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CBB0D29-6F3C-E14D-A49A-82755B4E8DFA}"/>
              </a:ext>
            </a:extLst>
          </p:cNvPr>
          <p:cNvCxnSpPr>
            <a:cxnSpLocks/>
          </p:cNvCxnSpPr>
          <p:nvPr/>
        </p:nvCxnSpPr>
        <p:spPr>
          <a:xfrm flipH="1">
            <a:off x="6727342" y="2194420"/>
            <a:ext cx="1125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904BDD-640A-EE48-BC84-B597B1168C3E}"/>
              </a:ext>
            </a:extLst>
          </p:cNvPr>
          <p:cNvSpPr txBox="1"/>
          <p:nvPr/>
        </p:nvSpPr>
        <p:spPr>
          <a:xfrm>
            <a:off x="7925468" y="2040531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채권 정보 표시</a:t>
            </a:r>
            <a:r>
              <a:rPr kumimoji="1" lang="en-US" altLang="ko-KR" sz="1400" dirty="0">
                <a:solidFill>
                  <a:srgbClr val="FF0000"/>
                </a:solidFill>
              </a:rPr>
              <a:t>:</a:t>
            </a:r>
            <a:r>
              <a:rPr kumimoji="1" lang="ko-KR" altLang="en-US" sz="1400" dirty="0">
                <a:solidFill>
                  <a:srgbClr val="FF0000"/>
                </a:solidFill>
              </a:rPr>
              <a:t> 외부 데이터 </a:t>
            </a:r>
            <a:r>
              <a:rPr kumimoji="1" lang="en-US" altLang="ko-KR" sz="1400" dirty="0">
                <a:solidFill>
                  <a:srgbClr val="FF0000"/>
                </a:solidFill>
              </a:rPr>
              <a:t>API</a:t>
            </a:r>
            <a:r>
              <a:rPr kumimoji="1" lang="ko-KR" altLang="en-US" sz="1400" dirty="0">
                <a:solidFill>
                  <a:srgbClr val="FF0000"/>
                </a:solidFill>
              </a:rPr>
              <a:t>로 연동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D0D9C43-DF69-F44E-A0FC-3A8332124A17}"/>
              </a:ext>
            </a:extLst>
          </p:cNvPr>
          <p:cNvSpPr/>
          <p:nvPr/>
        </p:nvSpPr>
        <p:spPr>
          <a:xfrm>
            <a:off x="4078271" y="3867357"/>
            <a:ext cx="1032708" cy="1050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30C0B9-E9ED-8844-A3B5-A1968E7A0C69}"/>
              </a:ext>
            </a:extLst>
          </p:cNvPr>
          <p:cNvCxnSpPr>
            <a:cxnSpLocks/>
          </p:cNvCxnSpPr>
          <p:nvPr/>
        </p:nvCxnSpPr>
        <p:spPr>
          <a:xfrm flipH="1">
            <a:off x="7044409" y="4729458"/>
            <a:ext cx="808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BD1885-AFE1-5E49-B768-42DA69FA461E}"/>
              </a:ext>
            </a:extLst>
          </p:cNvPr>
          <p:cNvSpPr txBox="1"/>
          <p:nvPr/>
        </p:nvSpPr>
        <p:spPr>
          <a:xfrm>
            <a:off x="7898782" y="4421198"/>
            <a:ext cx="338328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호가창으로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대치된 상태여서 팔자와 사자가 모두 보여지는 상태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B67AEA56-CB57-4C40-B057-12032E00BE09}"/>
              </a:ext>
            </a:extLst>
          </p:cNvPr>
          <p:cNvSpPr/>
          <p:nvPr/>
        </p:nvSpPr>
        <p:spPr>
          <a:xfrm>
            <a:off x="4078270" y="3102457"/>
            <a:ext cx="2966139" cy="686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55BA7C-FAC3-0041-BBD0-23BD468F4E4D}"/>
              </a:ext>
            </a:extLst>
          </p:cNvPr>
          <p:cNvCxnSpPr>
            <a:cxnSpLocks/>
          </p:cNvCxnSpPr>
          <p:nvPr/>
        </p:nvCxnSpPr>
        <p:spPr>
          <a:xfrm flipH="1">
            <a:off x="7044409" y="3419689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8A2567-8AC1-4A46-A0D0-E3985F11D1E5}"/>
              </a:ext>
            </a:extLst>
          </p:cNvPr>
          <p:cNvSpPr txBox="1"/>
          <p:nvPr/>
        </p:nvSpPr>
        <p:spPr>
          <a:xfrm>
            <a:off x="7925468" y="3270628"/>
            <a:ext cx="3383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내가 낸 사자 또는 팔자 조건 </a:t>
            </a:r>
            <a:r>
              <a:rPr kumimoji="1" lang="en-US" altLang="ko-KR" sz="1400" dirty="0">
                <a:solidFill>
                  <a:srgbClr val="FF0000"/>
                </a:solidFill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</a:rPr>
              <a:t>수량과 가격</a:t>
            </a:r>
            <a:r>
              <a:rPr kumimoji="1" lang="en-US" altLang="ko-KR" sz="1400" dirty="0">
                <a:solidFill>
                  <a:srgbClr val="FF0000"/>
                </a:solidFill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</a:rPr>
              <a:t> 표시 </a:t>
            </a:r>
            <a:r>
              <a:rPr kumimoji="1" lang="en-US" altLang="ko-KR" sz="1400" dirty="0">
                <a:solidFill>
                  <a:srgbClr val="FF0000"/>
                </a:solidFill>
              </a:rPr>
              <a:t>:</a:t>
            </a:r>
            <a:r>
              <a:rPr kumimoji="1" lang="ko-KR" altLang="en-US" sz="1400" dirty="0">
                <a:solidFill>
                  <a:srgbClr val="FF0000"/>
                </a:solidFill>
              </a:rPr>
              <a:t> 만약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여러개를</a:t>
            </a:r>
            <a:r>
              <a:rPr kumimoji="1" lang="ko-KR" altLang="en-US" sz="1400" dirty="0">
                <a:solidFill>
                  <a:srgbClr val="FF0000"/>
                </a:solidFill>
              </a:rPr>
              <a:t> 주문 낼 수 있도록 할 경우 모양이 테이블 형태로 바뀌어야 함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4AFDFA34-ECCE-0E49-9B0B-986CF7CFAC62}"/>
              </a:ext>
            </a:extLst>
          </p:cNvPr>
          <p:cNvSpPr/>
          <p:nvPr/>
        </p:nvSpPr>
        <p:spPr>
          <a:xfrm>
            <a:off x="5938968" y="4758650"/>
            <a:ext cx="809555" cy="783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705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720976"/>
            <a:ext cx="3124151" cy="1690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워킹오더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대치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주문은 대치 상태를 보고 주문을 내거나 변경하려고 </a:t>
            </a:r>
            <a:r>
              <a:rPr kumimoji="1" lang="ko-KR" altLang="en-US" sz="1100" dirty="0" err="1">
                <a:latin typeface="+mn-ea"/>
              </a:rPr>
              <a:t>할때</a:t>
            </a:r>
            <a:r>
              <a:rPr kumimoji="1" lang="ko-KR" altLang="en-US" sz="1100" dirty="0">
                <a:latin typeface="+mn-ea"/>
              </a:rPr>
              <a:t> 사용한다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본 종목에 주문을 </a:t>
            </a:r>
            <a:r>
              <a:rPr kumimoji="1" lang="ko-KR" altLang="en-US" sz="1100" dirty="0" err="1">
                <a:latin typeface="+mn-ea"/>
              </a:rPr>
              <a:t>처음내면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en-US" altLang="ko-KR" sz="1100" dirty="0">
                <a:latin typeface="+mn-ea"/>
              </a:rPr>
              <a:t>order table</a:t>
            </a:r>
            <a:r>
              <a:rPr kumimoji="1" lang="ko-KR" altLang="en-US" sz="1100" dirty="0">
                <a:latin typeface="+mn-ea"/>
              </a:rPr>
              <a:t>에 처음 값이 기록되고 이미 </a:t>
            </a:r>
            <a:r>
              <a:rPr kumimoji="1" lang="en-US" altLang="ko-KR" sz="1100" dirty="0">
                <a:latin typeface="+mn-ea"/>
              </a:rPr>
              <a:t>order</a:t>
            </a:r>
            <a:r>
              <a:rPr kumimoji="1" lang="ko-KR" altLang="en-US" sz="1100" dirty="0">
                <a:latin typeface="+mn-ea"/>
              </a:rPr>
              <a:t>가 있으면 수정을 한다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워킹오더</a:t>
            </a:r>
            <a:r>
              <a:rPr kumimoji="1" lang="en-US" altLang="ko-KR" dirty="0"/>
              <a:t>/</a:t>
            </a:r>
            <a:r>
              <a:rPr kumimoji="1" lang="ko-KR" altLang="en-US" dirty="0"/>
              <a:t>대치</a:t>
            </a:r>
            <a:r>
              <a:rPr kumimoji="1" lang="en-US" altLang="ko-KR" dirty="0"/>
              <a:t>/</a:t>
            </a:r>
            <a:r>
              <a:rPr kumimoji="1" lang="ko-KR" altLang="en-US" dirty="0"/>
              <a:t>주문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3E86BB4-B305-5E4E-B596-8478B1F9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61" y="1221716"/>
            <a:ext cx="2944650" cy="44654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30C0B9-E9ED-8844-A3B5-A1968E7A0C69}"/>
              </a:ext>
            </a:extLst>
          </p:cNvPr>
          <p:cNvCxnSpPr>
            <a:cxnSpLocks/>
          </p:cNvCxnSpPr>
          <p:nvPr/>
        </p:nvCxnSpPr>
        <p:spPr>
          <a:xfrm flipH="1">
            <a:off x="6730287" y="4460506"/>
            <a:ext cx="808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BD1885-AFE1-5E49-B768-42DA69FA461E}"/>
              </a:ext>
            </a:extLst>
          </p:cNvPr>
          <p:cNvSpPr txBox="1"/>
          <p:nvPr/>
        </p:nvSpPr>
        <p:spPr>
          <a:xfrm>
            <a:off x="7584660" y="4152244"/>
            <a:ext cx="338328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</a:rPr>
              <a:t>Order table</a:t>
            </a:r>
            <a:r>
              <a:rPr kumimoji="1" lang="ko-KR" altLang="en-US" sz="1400" dirty="0">
                <a:solidFill>
                  <a:srgbClr val="FF0000"/>
                </a:solidFill>
              </a:rPr>
              <a:t>에 주문 등록 및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호가창으로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주문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B67AEA56-CB57-4C40-B057-12032E00BE09}"/>
              </a:ext>
            </a:extLst>
          </p:cNvPr>
          <p:cNvSpPr/>
          <p:nvPr/>
        </p:nvSpPr>
        <p:spPr>
          <a:xfrm>
            <a:off x="4078270" y="2772993"/>
            <a:ext cx="2966139" cy="101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55BA7C-FAC3-0041-BBD0-23BD468F4E4D}"/>
              </a:ext>
            </a:extLst>
          </p:cNvPr>
          <p:cNvCxnSpPr>
            <a:cxnSpLocks/>
          </p:cNvCxnSpPr>
          <p:nvPr/>
        </p:nvCxnSpPr>
        <p:spPr>
          <a:xfrm flipH="1">
            <a:off x="7060815" y="3297373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8A2567-8AC1-4A46-A0D0-E3985F11D1E5}"/>
              </a:ext>
            </a:extLst>
          </p:cNvPr>
          <p:cNvSpPr txBox="1"/>
          <p:nvPr/>
        </p:nvSpPr>
        <p:spPr>
          <a:xfrm>
            <a:off x="7997710" y="3146642"/>
            <a:ext cx="33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주문 조건 </a:t>
            </a:r>
            <a:r>
              <a:rPr kumimoji="1" lang="en-US" altLang="ko-KR" sz="1400" dirty="0">
                <a:solidFill>
                  <a:srgbClr val="FF0000"/>
                </a:solidFill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</a:rPr>
              <a:t>수량과 가격</a:t>
            </a:r>
            <a:r>
              <a:rPr kumimoji="1" lang="en-US" altLang="ko-KR" sz="1400" dirty="0">
                <a:solidFill>
                  <a:srgbClr val="FF0000"/>
                </a:solidFill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</a:rPr>
              <a:t> 결정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4AFDFA34-ECCE-0E49-9B0B-986CF7CFAC62}"/>
              </a:ext>
            </a:extLst>
          </p:cNvPr>
          <p:cNvSpPr/>
          <p:nvPr/>
        </p:nvSpPr>
        <p:spPr>
          <a:xfrm>
            <a:off x="6122120" y="4245282"/>
            <a:ext cx="408670" cy="386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BC3E90-8D41-CD4F-8978-A3735537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85" y="4235139"/>
            <a:ext cx="408670" cy="408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3436F-62FE-B84F-8FCD-2BDD84AAF3C1}"/>
              </a:ext>
            </a:extLst>
          </p:cNvPr>
          <p:cNvSpPr txBox="1"/>
          <p:nvPr/>
        </p:nvSpPr>
        <p:spPr>
          <a:xfrm>
            <a:off x="5056734" y="4339446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/>
              <a:t>사자</a:t>
            </a:r>
            <a:endParaRPr kumimoji="1" lang="ko-Kore-KR" altLang="en-US" sz="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C2B65-974A-294D-BBD3-555CB01F2FF8}"/>
              </a:ext>
            </a:extLst>
          </p:cNvPr>
          <p:cNvSpPr txBox="1"/>
          <p:nvPr/>
        </p:nvSpPr>
        <p:spPr>
          <a:xfrm>
            <a:off x="4339196" y="433548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/>
              <a:t>팔자</a:t>
            </a:r>
            <a:endParaRPr kumimoji="1" lang="ko-Kore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A0160-5384-734D-BB12-CDEE9DEFD6C3}"/>
              </a:ext>
            </a:extLst>
          </p:cNvPr>
          <p:cNvSpPr txBox="1"/>
          <p:nvPr/>
        </p:nvSpPr>
        <p:spPr>
          <a:xfrm>
            <a:off x="5198157" y="2384895"/>
            <a:ext cx="1795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/>
              <a:t>KBSTAR </a:t>
            </a:r>
            <a:r>
              <a:rPr kumimoji="1" lang="ko-KR" altLang="en-US" sz="900" dirty="0"/>
              <a:t>중기우량회사채</a:t>
            </a:r>
            <a:r>
              <a:rPr kumimoji="1" lang="en-US" altLang="ko-KR" sz="900" dirty="0"/>
              <a:t>(136340)</a:t>
            </a:r>
            <a:endParaRPr kumimoji="1" lang="ko-Kore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5753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5162129"/>
            <a:ext cx="3124151" cy="11606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워킹오더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팔자는 그에 매칭되는 사자 오더가 없는 경우로 채권의 정보 및 팔자 조건만 표시되면 아래 </a:t>
            </a:r>
            <a:r>
              <a:rPr kumimoji="1" lang="ko-KR" altLang="en-US" sz="1100" dirty="0" err="1">
                <a:latin typeface="+mn-ea"/>
              </a:rPr>
              <a:t>호가창은</a:t>
            </a:r>
            <a:r>
              <a:rPr kumimoji="1" lang="ko-KR" altLang="en-US" sz="1100" dirty="0">
                <a:latin typeface="+mn-ea"/>
              </a:rPr>
              <a:t> 팔자 호가만 기록됨</a:t>
            </a:r>
            <a:endParaRPr kumimoji="1" lang="en-US" altLang="ko-KR" sz="1100" dirty="0">
              <a:latin typeface="+mn-ea"/>
            </a:endParaRPr>
          </a:p>
          <a:p>
            <a:pPr>
              <a:lnSpc>
                <a:spcPct val="170000"/>
              </a:lnSpc>
            </a:pPr>
            <a:r>
              <a:rPr kumimoji="1" lang="ko-KR" altLang="en-US" sz="1100" kern="1200" dirty="0">
                <a:latin typeface="+mn-ea"/>
                <a:cs typeface="+mn-cs"/>
              </a:rPr>
              <a:t>사자의 경우는 매수 호가만 존재하는 형태임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워킹오더</a:t>
            </a:r>
            <a:r>
              <a:rPr kumimoji="1" lang="en-US" altLang="ko-KR" dirty="0"/>
              <a:t>/</a:t>
            </a:r>
            <a:r>
              <a:rPr kumimoji="1" lang="ko-KR" altLang="en-US" dirty="0"/>
              <a:t>팔자</a:t>
            </a:r>
            <a:endParaRPr kumimoji="1" lang="en-US" altLang="ko-KR" dirty="0"/>
          </a:p>
          <a:p>
            <a:pPr>
              <a:spcAft>
                <a:spcPts val="600"/>
              </a:spcAft>
            </a:pP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또는 종목 사자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6504A-31CB-0D48-A9BC-C4A0AEF1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73" y="679730"/>
            <a:ext cx="3049756" cy="5445198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7F9D8F4-4F93-F844-9C0A-1D3C08C5A160}"/>
              </a:ext>
            </a:extLst>
          </p:cNvPr>
          <p:cNvSpPr/>
          <p:nvPr/>
        </p:nvSpPr>
        <p:spPr>
          <a:xfrm>
            <a:off x="4121089" y="1393988"/>
            <a:ext cx="2923320" cy="1453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11F8-E940-C946-8A11-0DC54394338F}"/>
              </a:ext>
            </a:extLst>
          </p:cNvPr>
          <p:cNvCxnSpPr>
            <a:cxnSpLocks/>
          </p:cNvCxnSpPr>
          <p:nvPr/>
        </p:nvCxnSpPr>
        <p:spPr>
          <a:xfrm flipH="1">
            <a:off x="7044409" y="2082910"/>
            <a:ext cx="808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CF1E3F5-8232-4141-B7DE-E028C793578D}"/>
              </a:ext>
            </a:extLst>
          </p:cNvPr>
          <p:cNvSpPr txBox="1"/>
          <p:nvPr/>
        </p:nvSpPr>
        <p:spPr>
          <a:xfrm>
            <a:off x="7925468" y="1929021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채권 정보 표시</a:t>
            </a:r>
            <a:r>
              <a:rPr kumimoji="1" lang="en-US" altLang="ko-KR" sz="1400" dirty="0">
                <a:solidFill>
                  <a:srgbClr val="FF0000"/>
                </a:solidFill>
              </a:rPr>
              <a:t>:</a:t>
            </a:r>
            <a:r>
              <a:rPr kumimoji="1" lang="ko-KR" altLang="en-US" sz="1400" dirty="0">
                <a:solidFill>
                  <a:srgbClr val="FF0000"/>
                </a:solidFill>
              </a:rPr>
              <a:t> 외부 데이터 </a:t>
            </a:r>
            <a:r>
              <a:rPr kumimoji="1" lang="en-US" altLang="ko-KR" sz="1400" dirty="0">
                <a:solidFill>
                  <a:srgbClr val="FF0000"/>
                </a:solidFill>
              </a:rPr>
              <a:t>API</a:t>
            </a:r>
            <a:r>
              <a:rPr kumimoji="1" lang="ko-KR" altLang="en-US" sz="1400" dirty="0">
                <a:solidFill>
                  <a:srgbClr val="FF0000"/>
                </a:solidFill>
              </a:rPr>
              <a:t>로 연동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4E703B9-26CF-1243-96B6-C5AA6C4BBD1B}"/>
              </a:ext>
            </a:extLst>
          </p:cNvPr>
          <p:cNvSpPr/>
          <p:nvPr/>
        </p:nvSpPr>
        <p:spPr>
          <a:xfrm>
            <a:off x="4078271" y="3755847"/>
            <a:ext cx="1032708" cy="17081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533D3E1-772F-7041-8A32-00B73813508A}"/>
              </a:ext>
            </a:extLst>
          </p:cNvPr>
          <p:cNvCxnSpPr>
            <a:cxnSpLocks/>
          </p:cNvCxnSpPr>
          <p:nvPr/>
        </p:nvCxnSpPr>
        <p:spPr>
          <a:xfrm flipH="1">
            <a:off x="5110980" y="4617948"/>
            <a:ext cx="27420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F7C241-E6AA-F744-93E8-0C993F404B83}"/>
              </a:ext>
            </a:extLst>
          </p:cNvPr>
          <p:cNvSpPr txBox="1"/>
          <p:nvPr/>
        </p:nvSpPr>
        <p:spPr>
          <a:xfrm>
            <a:off x="7898782" y="4287383"/>
            <a:ext cx="338328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호가창으로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팔자만 있기때문에 팔자 호가만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B8F720-5C5A-6A4D-BDF3-E641A0720CB1}"/>
              </a:ext>
            </a:extLst>
          </p:cNvPr>
          <p:cNvSpPr/>
          <p:nvPr/>
        </p:nvSpPr>
        <p:spPr>
          <a:xfrm>
            <a:off x="4078270" y="2990947"/>
            <a:ext cx="2966139" cy="686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>
            <a:off x="7044409" y="3308179"/>
            <a:ext cx="837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925468" y="3159118"/>
            <a:ext cx="338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셀러의 팔자 조건 </a:t>
            </a:r>
            <a:r>
              <a:rPr kumimoji="1" lang="en-US" altLang="ko-KR" sz="1400" dirty="0">
                <a:solidFill>
                  <a:srgbClr val="FF0000"/>
                </a:solidFill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</a:rPr>
              <a:t>수량과 가격</a:t>
            </a:r>
            <a:r>
              <a:rPr kumimoji="1" lang="en-US" altLang="ko-KR" sz="1400" dirty="0">
                <a:solidFill>
                  <a:srgbClr val="FF0000"/>
                </a:solidFill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</a:rPr>
              <a:t>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383554" y="1568154"/>
            <a:ext cx="583431" cy="4671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채권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분석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68526" y="2196906"/>
            <a:ext cx="583431" cy="4671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발행사분석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6864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951141"/>
            <a:ext cx="3124151" cy="137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워킹오더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사자는 현재 </a:t>
            </a:r>
            <a:r>
              <a:rPr kumimoji="1" lang="ko-KR" altLang="en-US" sz="1100" dirty="0" err="1">
                <a:latin typeface="+mn-ea"/>
              </a:rPr>
              <a:t>워킹오더에</a:t>
            </a:r>
            <a:r>
              <a:rPr kumimoji="1" lang="ko-KR" altLang="en-US" sz="1100" dirty="0">
                <a:latin typeface="+mn-ea"/>
              </a:rPr>
              <a:t> 있는 사자주문 상세 내역으로 보통은 종목이 특정되지 않고 만기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신용등급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 err="1">
                <a:latin typeface="+mn-ea"/>
              </a:rPr>
              <a:t>금리등을</a:t>
            </a:r>
            <a:r>
              <a:rPr kumimoji="1" lang="ko-KR" altLang="en-US" sz="1100" dirty="0">
                <a:latin typeface="+mn-ea"/>
              </a:rPr>
              <a:t> 조건 </a:t>
            </a:r>
            <a:r>
              <a:rPr kumimoji="1" lang="en-US" altLang="ko-KR" sz="1100" dirty="0">
                <a:latin typeface="+mn-ea"/>
              </a:rPr>
              <a:t>Range</a:t>
            </a:r>
            <a:r>
              <a:rPr kumimoji="1" lang="ko-KR" altLang="en-US" sz="1100" dirty="0">
                <a:latin typeface="+mn-ea"/>
              </a:rPr>
              <a:t>로 걸어 등록한 정보이다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워킹오더</a:t>
            </a:r>
            <a:r>
              <a:rPr kumimoji="1" lang="en-US" altLang="ko-KR" dirty="0"/>
              <a:t>/</a:t>
            </a:r>
            <a:r>
              <a:rPr kumimoji="1" lang="ko-KR" altLang="en-US" dirty="0"/>
              <a:t>사자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2749F-3667-F34A-952D-139BE1AB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195" y="743304"/>
            <a:ext cx="3250423" cy="4951478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7F9D8F4-4F93-F844-9C0A-1D3C08C5A160}"/>
              </a:ext>
            </a:extLst>
          </p:cNvPr>
          <p:cNvSpPr/>
          <p:nvPr/>
        </p:nvSpPr>
        <p:spPr>
          <a:xfrm>
            <a:off x="4419896" y="1594927"/>
            <a:ext cx="1891694" cy="3456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11F8-E940-C946-8A11-0DC54394338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311590" y="1767771"/>
            <a:ext cx="20992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CF1E3F5-8232-4141-B7DE-E028C793578D}"/>
              </a:ext>
            </a:extLst>
          </p:cNvPr>
          <p:cNvSpPr txBox="1"/>
          <p:nvPr/>
        </p:nvSpPr>
        <p:spPr>
          <a:xfrm>
            <a:off x="8513254" y="1620018"/>
            <a:ext cx="299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딜러가 입력한 주문을 그대로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E0C45F0D-ECA9-3D49-BADF-9D6D91C7B034}"/>
              </a:ext>
            </a:extLst>
          </p:cNvPr>
          <p:cNvSpPr/>
          <p:nvPr/>
        </p:nvSpPr>
        <p:spPr>
          <a:xfrm>
            <a:off x="4357194" y="2775608"/>
            <a:ext cx="3250423" cy="5579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AB9175-5BA6-F243-8635-257E376A787C}"/>
              </a:ext>
            </a:extLst>
          </p:cNvPr>
          <p:cNvCxnSpPr>
            <a:cxnSpLocks/>
          </p:cNvCxnSpPr>
          <p:nvPr/>
        </p:nvCxnSpPr>
        <p:spPr>
          <a:xfrm flipH="1" flipV="1">
            <a:off x="7761089" y="3389571"/>
            <a:ext cx="546322" cy="523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348927-513F-1A47-919C-5EE6D1175031}"/>
              </a:ext>
            </a:extLst>
          </p:cNvPr>
          <p:cNvSpPr txBox="1"/>
          <p:nvPr/>
        </p:nvSpPr>
        <p:spPr>
          <a:xfrm>
            <a:off x="7902646" y="3959021"/>
            <a:ext cx="3383280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사자 주문을 보고 그 조건에 맞춰 나의 매물을 등록하기 위한 버튼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B8F720-5C5A-6A4D-BDF3-E641A0720CB1}"/>
              </a:ext>
            </a:extLst>
          </p:cNvPr>
          <p:cNvSpPr/>
          <p:nvPr/>
        </p:nvSpPr>
        <p:spPr>
          <a:xfrm>
            <a:off x="4395095" y="2013848"/>
            <a:ext cx="1916496" cy="6521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>
            <a:off x="6311591" y="2438384"/>
            <a:ext cx="20992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8465313" y="1967997"/>
            <a:ext cx="2836957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인공지능으로 분석하여 데이터베이스에 저장한 형태로 표시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3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C40F39-1BDB-A042-9B0C-58DD7183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939" y="1587383"/>
            <a:ext cx="3763749" cy="4605556"/>
          </a:xfrm>
        </p:spPr>
        <p:txBody>
          <a:bodyPr>
            <a:noAutofit/>
          </a:bodyPr>
          <a:lstStyle/>
          <a:p>
            <a:pPr marL="342900" lvl="0" indent="-34290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프로젝트</a:t>
            </a:r>
            <a:r>
              <a:rPr lang="ko-KR" altLang="ko-KR" sz="1600" dirty="0">
                <a:latin typeface="+mn-ea"/>
              </a:rPr>
              <a:t> 개요</a:t>
            </a: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+mn-ea"/>
              </a:rPr>
              <a:t>프로젝트 개요</a:t>
            </a: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+mn-ea"/>
              </a:rPr>
              <a:t>프로젝트 </a:t>
            </a:r>
            <a:r>
              <a:rPr lang="ko-KR" altLang="en-US" sz="1600" dirty="0">
                <a:latin typeface="+mn-ea"/>
              </a:rPr>
              <a:t>동기</a:t>
            </a:r>
            <a:endParaRPr lang="ko-KR" altLang="ko-KR" sz="1600" dirty="0">
              <a:latin typeface="+mn-ea"/>
            </a:endParaRP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개발중점사안</a:t>
            </a:r>
            <a:endParaRPr lang="ko-KR" altLang="ko-KR" sz="1600" dirty="0">
              <a:latin typeface="+mn-ea"/>
            </a:endParaRP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진행절차</a:t>
            </a:r>
            <a:endParaRPr lang="ko-KR" altLang="ko-KR" sz="1600" dirty="0">
              <a:latin typeface="+mn-ea"/>
            </a:endParaRPr>
          </a:p>
          <a:p>
            <a:pPr marL="342900" lvl="0" indent="-34290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개발 </a:t>
            </a:r>
            <a:r>
              <a:rPr lang="ko-KR" altLang="en-US" sz="1600" dirty="0" err="1">
                <a:latin typeface="+mn-ea"/>
              </a:rPr>
              <a:t>설계안</a:t>
            </a:r>
            <a:endParaRPr lang="ko-KR" altLang="ko-KR" sz="1600" dirty="0">
              <a:latin typeface="+mn-ea"/>
            </a:endParaRP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페이지뷰</a:t>
            </a:r>
            <a:endParaRPr lang="ko-KR" altLang="ko-KR" sz="1600" dirty="0">
              <a:latin typeface="+mn-ea"/>
            </a:endParaRP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데이터베이스 구조</a:t>
            </a:r>
            <a:endParaRPr lang="en-US" altLang="ko-KR" sz="1600" dirty="0">
              <a:latin typeface="+mn-ea"/>
            </a:endParaRPr>
          </a:p>
          <a:p>
            <a:pPr lvl="1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시스템 아키텍처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15ED579-606A-D24B-BA8F-9AE9AB56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793" y="817853"/>
            <a:ext cx="3044414" cy="769530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>
                <a:latin typeface="Helvetica" pitchFamily="2" charset="0"/>
                <a:cs typeface="Times New Roman" panose="02020603050405020304" pitchFamily="18" charset="0"/>
              </a:rPr>
              <a:t>Contents</a:t>
            </a:r>
            <a:endParaRPr lang="ko-KR" altLang="en-US" sz="3200" b="1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5EDF3DE-6022-814A-B9E7-8C6E9141C55A}"/>
              </a:ext>
            </a:extLst>
          </p:cNvPr>
          <p:cNvSpPr txBox="1">
            <a:spLocks/>
          </p:cNvSpPr>
          <p:nvPr/>
        </p:nvSpPr>
        <p:spPr>
          <a:xfrm>
            <a:off x="6937705" y="1587383"/>
            <a:ext cx="3763749" cy="4605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dirty="0">
                <a:latin typeface="+mn-ea"/>
              </a:rPr>
              <a:t>프로젝트 수행 세부계획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개발환경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개발조직구성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커뮤니케이션 방안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산출물 관리 방안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단계별 세부 </a:t>
            </a:r>
            <a:r>
              <a:rPr lang="en-US" altLang="ko-KR" sz="1600" dirty="0">
                <a:latin typeface="+mn-ea"/>
              </a:rPr>
              <a:t>Task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수행방안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테스트 방안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latin typeface="+mn-ea"/>
              </a:rPr>
              <a:t>개발일정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기술이전방안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개발비용 추정</a:t>
            </a:r>
          </a:p>
        </p:txBody>
      </p:sp>
    </p:spTree>
    <p:extLst>
      <p:ext uri="{BB962C8B-B14F-4D97-AF65-F5344CB8AC3E}">
        <p14:creationId xmlns:p14="http://schemas.microsoft.com/office/powerpoint/2010/main" val="150772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680096"/>
            <a:ext cx="3124151" cy="166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워킹오더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사자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 err="1">
                <a:latin typeface="+mn-ea"/>
              </a:rPr>
              <a:t>팔자주문은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 err="1">
                <a:latin typeface="+mn-ea"/>
              </a:rPr>
              <a:t>워킹오더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사자를 보고 그에 상응하는 주문을 넣고 싶은 경우 이곳을 통해서 주문을 등록하도록 한다</a:t>
            </a:r>
            <a:r>
              <a:rPr kumimoji="1" lang="en-US" altLang="ko-KR" sz="1100" dirty="0"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kumimoji="1" lang="ko-KR" altLang="en-US" sz="1100" kern="1200" dirty="0">
                <a:latin typeface="+mn-ea"/>
                <a:cs typeface="+mn-cs"/>
              </a:rPr>
              <a:t>등록이 이루어지면 사자 오더를 낸 상대방에게 </a:t>
            </a:r>
            <a:r>
              <a:rPr kumimoji="1" lang="ko-KR" altLang="en-US" sz="1100" kern="1200" dirty="0" err="1">
                <a:latin typeface="+mn-ea"/>
                <a:cs typeface="+mn-cs"/>
              </a:rPr>
              <a:t>알람이</a:t>
            </a:r>
            <a:r>
              <a:rPr kumimoji="1" lang="ko-KR" altLang="en-US" sz="1100" kern="1200" dirty="0">
                <a:latin typeface="+mn-ea"/>
                <a:cs typeface="+mn-cs"/>
              </a:rPr>
              <a:t> 가게 된다</a:t>
            </a:r>
            <a:r>
              <a:rPr kumimoji="1" lang="en-US" altLang="ko-KR" sz="1100" kern="1200" dirty="0">
                <a:latin typeface="+mn-ea"/>
                <a:cs typeface="+mn-cs"/>
              </a:rPr>
              <a:t>.</a:t>
            </a:r>
            <a:r>
              <a:rPr kumimoji="1" lang="ko-KR" altLang="en-US" sz="1100" kern="1200" dirty="0">
                <a:latin typeface="+mn-ea"/>
                <a:cs typeface="+mn-cs"/>
              </a:rPr>
              <a:t> 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워킹오더</a:t>
            </a:r>
            <a:r>
              <a:rPr kumimoji="1" lang="en-US" altLang="ko-KR" dirty="0"/>
              <a:t>/</a:t>
            </a:r>
            <a:r>
              <a:rPr kumimoji="1" lang="ko-KR" altLang="en-US" dirty="0"/>
              <a:t>사자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팔자주문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85C5CA-BCE4-1948-9D4B-9DCEFCE5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632" y="957567"/>
            <a:ext cx="3263147" cy="4942865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B8F720-5C5A-6A4D-BDF3-E641A0720CB1}"/>
              </a:ext>
            </a:extLst>
          </p:cNvPr>
          <p:cNvSpPr/>
          <p:nvPr/>
        </p:nvSpPr>
        <p:spPr>
          <a:xfrm>
            <a:off x="4395094" y="3194559"/>
            <a:ext cx="2864350" cy="527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>
            <a:off x="7259446" y="3436418"/>
            <a:ext cx="6090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906869" y="2376235"/>
            <a:ext cx="3404535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딜러들은 자신들이 본래 사용하던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용어대로</a:t>
            </a:r>
            <a:r>
              <a:rPr kumimoji="1" lang="ko-KR" altLang="en-US" sz="1400" dirty="0">
                <a:solidFill>
                  <a:srgbClr val="FF0000"/>
                </a:solidFill>
              </a:rPr>
              <a:t> 오더를 입력하고 이를 인공지능 시스템으로 분석하여 </a:t>
            </a:r>
            <a:r>
              <a:rPr kumimoji="1" lang="en-US" altLang="ko-KR" sz="1400" dirty="0">
                <a:solidFill>
                  <a:srgbClr val="FF0000"/>
                </a:solidFill>
              </a:rPr>
              <a:t>order table</a:t>
            </a:r>
            <a:r>
              <a:rPr kumimoji="1" lang="ko-KR" altLang="en-US" sz="1400" dirty="0">
                <a:solidFill>
                  <a:srgbClr val="FF0000"/>
                </a:solidFill>
              </a:rPr>
              <a:t>에 팔자 주문으로 저장하지만 만약 이 주문을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호가창에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등록하기를 원치 않을 경우는 </a:t>
            </a:r>
            <a:r>
              <a:rPr kumimoji="1" lang="en-US" altLang="ko-KR" sz="1400" dirty="0">
                <a:solidFill>
                  <a:srgbClr val="FF0000"/>
                </a:solidFill>
              </a:rPr>
              <a:t>flag</a:t>
            </a:r>
            <a:r>
              <a:rPr kumimoji="1" lang="ko-KR" altLang="en-US" sz="1400" dirty="0">
                <a:solidFill>
                  <a:srgbClr val="FF0000"/>
                </a:solidFill>
              </a:rPr>
              <a:t> 값을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사자값으로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두어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호가창에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등록하지 않을 수 있게 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ore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82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5241073"/>
            <a:ext cx="3124151" cy="1081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교체오더는</a:t>
            </a:r>
            <a:r>
              <a:rPr kumimoji="1" lang="ko-KR" altLang="en-US" sz="1100" dirty="0">
                <a:latin typeface="+mn-ea"/>
              </a:rPr>
              <a:t> 보유한 물건과 교체를 원하는 딜러를 위한 창으로 보통은 팔고 사자 또는 사고 팔자와 같은 형태로 표시된다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교체오더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FE0EBC-DE4A-FB48-8E4A-5567940F3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06"/>
          <a:stretch/>
        </p:blipFill>
        <p:spPr>
          <a:xfrm>
            <a:off x="4037860" y="2766060"/>
            <a:ext cx="3797300" cy="1241251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EA7FD20-8CB4-8F43-845C-F235B6C1C57B}"/>
              </a:ext>
            </a:extLst>
          </p:cNvPr>
          <p:cNvSpPr/>
          <p:nvPr/>
        </p:nvSpPr>
        <p:spPr>
          <a:xfrm>
            <a:off x="4037859" y="3657600"/>
            <a:ext cx="2864350" cy="2564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1A1C63C-E2CD-CA49-B013-4B747F4EFACB}"/>
              </a:ext>
            </a:extLst>
          </p:cNvPr>
          <p:cNvCxnSpPr>
            <a:cxnSpLocks/>
          </p:cNvCxnSpPr>
          <p:nvPr/>
        </p:nvCxnSpPr>
        <p:spPr>
          <a:xfrm flipH="1">
            <a:off x="7051478" y="3776530"/>
            <a:ext cx="1151431" cy="7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9D5839-4673-E848-96E2-686D2611FC44}"/>
              </a:ext>
            </a:extLst>
          </p:cNvPr>
          <p:cNvSpPr txBox="1"/>
          <p:nvPr/>
        </p:nvSpPr>
        <p:spPr>
          <a:xfrm>
            <a:off x="8280875" y="3109019"/>
            <a:ext cx="2836957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보통 파는 종목은 지정되지만 사는 종목은 지정하지 않고 만기와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크레딧</a:t>
            </a:r>
            <a:r>
              <a:rPr kumimoji="1" lang="ko-KR" altLang="en-US" sz="1400" dirty="0">
                <a:solidFill>
                  <a:srgbClr val="FF0000"/>
                </a:solidFill>
              </a:rPr>
              <a:t> 등으로 포괄적으로 요청한다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ko-Kore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9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772723"/>
            <a:ext cx="3124151" cy="1924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교체오더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상세는 교체하기 위해 팔자로 내놓은 물건의 정보와 조건이 공개되고 이를 본 교체 상대방이 관심이 있는 경우 </a:t>
            </a:r>
            <a:r>
              <a:rPr kumimoji="1" lang="ko-KR" altLang="en-US" sz="1100" dirty="0" err="1">
                <a:latin typeface="+mn-ea"/>
              </a:rPr>
              <a:t>교체물건</a:t>
            </a:r>
            <a:r>
              <a:rPr kumimoji="1" lang="ko-KR" altLang="en-US" sz="1100" dirty="0">
                <a:latin typeface="+mn-ea"/>
              </a:rPr>
              <a:t> 등록을 눌러 기존의 팔자</a:t>
            </a:r>
            <a:r>
              <a:rPr kumimoji="1" lang="en-US" altLang="ko-KR" sz="1100" dirty="0">
                <a:latin typeface="+mn-ea"/>
              </a:rPr>
              <a:t>order</a:t>
            </a:r>
            <a:r>
              <a:rPr kumimoji="1" lang="ko-KR" altLang="en-US" sz="1100" dirty="0">
                <a:latin typeface="+mn-ea"/>
              </a:rPr>
              <a:t>와 같은 형태로 등록하면 최초에 등록한 사람에게 </a:t>
            </a:r>
            <a:r>
              <a:rPr kumimoji="1" lang="ko-KR" altLang="en-US" sz="1100" dirty="0" err="1">
                <a:latin typeface="+mn-ea"/>
              </a:rPr>
              <a:t>알람이</a:t>
            </a:r>
            <a:r>
              <a:rPr kumimoji="1" lang="ko-KR" altLang="en-US" sz="1100" dirty="0">
                <a:latin typeface="+mn-ea"/>
              </a:rPr>
              <a:t> 가고 </a:t>
            </a:r>
            <a:r>
              <a:rPr kumimoji="1" lang="en-US" altLang="ko-KR" sz="1100" dirty="0">
                <a:latin typeface="+mn-ea"/>
              </a:rPr>
              <a:t>order table</a:t>
            </a:r>
            <a:r>
              <a:rPr kumimoji="1" lang="ko-KR" altLang="en-US" sz="1100" dirty="0">
                <a:latin typeface="+mn-ea"/>
              </a:rPr>
              <a:t>에 기록된다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교체오더</a:t>
            </a:r>
            <a:r>
              <a:rPr kumimoji="1" lang="en-US" altLang="ko-KR" dirty="0"/>
              <a:t>/</a:t>
            </a:r>
            <a:r>
              <a:rPr kumimoji="1" lang="ko-KR" altLang="en-US" dirty="0"/>
              <a:t>상세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E99D21-E709-EA49-A075-260B6839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982" y="1297569"/>
            <a:ext cx="3010289" cy="4631993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B8F720-5C5A-6A4D-BDF3-E641A0720CB1}"/>
              </a:ext>
            </a:extLst>
          </p:cNvPr>
          <p:cNvSpPr/>
          <p:nvPr/>
        </p:nvSpPr>
        <p:spPr>
          <a:xfrm>
            <a:off x="4381589" y="3621032"/>
            <a:ext cx="546549" cy="229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>
            <a:off x="5026371" y="3735944"/>
            <a:ext cx="2420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461619" y="3589691"/>
            <a:ext cx="4090874" cy="231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교체물건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등록을 누르면 위와 같은 팔자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주문창이</a:t>
            </a:r>
            <a:r>
              <a:rPr kumimoji="1" lang="ko-KR" altLang="en-US" sz="1400" dirty="0">
                <a:solidFill>
                  <a:srgbClr val="FF0000"/>
                </a:solidFill>
              </a:rPr>
              <a:t> 뜨고 그곳에 딜러들은 자신들이 본래 사용하던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용어대로</a:t>
            </a:r>
            <a:r>
              <a:rPr kumimoji="1" lang="ko-KR" altLang="en-US" sz="1400" dirty="0">
                <a:solidFill>
                  <a:srgbClr val="FF0000"/>
                </a:solidFill>
              </a:rPr>
              <a:t> 팔자를 입력하고 이를 인공지능 시스템으로 분석하여 </a:t>
            </a:r>
            <a:r>
              <a:rPr kumimoji="1" lang="en-US" altLang="ko-KR" sz="1400" dirty="0">
                <a:solidFill>
                  <a:srgbClr val="FF0000"/>
                </a:solidFill>
              </a:rPr>
              <a:t>order table</a:t>
            </a:r>
            <a:r>
              <a:rPr kumimoji="1" lang="ko-KR" altLang="en-US" sz="1400" dirty="0">
                <a:solidFill>
                  <a:srgbClr val="FF0000"/>
                </a:solidFill>
              </a:rPr>
              <a:t>에 팔자 주문으로 저장하지만 만약 이 주문을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호가창에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등록하기 원치 않을 경우는 </a:t>
            </a:r>
            <a:r>
              <a:rPr kumimoji="1" lang="en-US" altLang="ko-KR" sz="1400" dirty="0">
                <a:solidFill>
                  <a:srgbClr val="FF0000"/>
                </a:solidFill>
              </a:rPr>
              <a:t>flag</a:t>
            </a:r>
            <a:r>
              <a:rPr kumimoji="1" lang="ko-KR" altLang="en-US" sz="1400" dirty="0">
                <a:solidFill>
                  <a:srgbClr val="FF0000"/>
                </a:solidFill>
              </a:rPr>
              <a:t> 값을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교체값으로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두어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호가창에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등록하지 않을 수 있게 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1E01F57-A4F1-F848-9689-BAA7066C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55" y="1005428"/>
            <a:ext cx="1474005" cy="22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08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29184" y="4772723"/>
            <a:ext cx="3124151" cy="1924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내주문은</a:t>
            </a:r>
            <a:r>
              <a:rPr kumimoji="1" lang="ko-KR" altLang="en-US" sz="1100" dirty="0">
                <a:latin typeface="+mn-ea"/>
              </a:rPr>
              <a:t> 내가 </a:t>
            </a:r>
            <a:r>
              <a:rPr kumimoji="1" lang="en-US" altLang="ko-KR" sz="1100" dirty="0">
                <a:latin typeface="+mn-ea"/>
              </a:rPr>
              <a:t>Credit Connect</a:t>
            </a:r>
            <a:r>
              <a:rPr kumimoji="1" lang="ko-KR" altLang="en-US" sz="1100" dirty="0">
                <a:latin typeface="+mn-ea"/>
              </a:rPr>
              <a:t>에 낸 모든 주문이 표시된다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다만</a:t>
            </a:r>
            <a:r>
              <a:rPr kumimoji="1" lang="en-US" altLang="ko-KR" sz="1100" dirty="0">
                <a:latin typeface="+mn-ea"/>
              </a:rPr>
              <a:t>,</a:t>
            </a:r>
            <a:r>
              <a:rPr kumimoji="1" lang="ko-KR" altLang="en-US" sz="1100" dirty="0">
                <a:latin typeface="+mn-ea"/>
              </a:rPr>
              <a:t> 확정된 주문과 </a:t>
            </a:r>
            <a:r>
              <a:rPr kumimoji="1" lang="ko-KR" altLang="en-US" sz="1100" dirty="0" err="1">
                <a:latin typeface="+mn-ea"/>
              </a:rPr>
              <a:t>미확정인</a:t>
            </a:r>
            <a:r>
              <a:rPr kumimoji="1" lang="ko-KR" altLang="en-US" sz="1100" dirty="0">
                <a:latin typeface="+mn-ea"/>
              </a:rPr>
              <a:t> 주문은 분리되어서 표시된다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 err="1">
                <a:latin typeface="+mn-ea"/>
              </a:rPr>
              <a:t>미확정</a:t>
            </a:r>
            <a:r>
              <a:rPr kumimoji="1" lang="ko-KR" altLang="en-US" sz="1100" dirty="0">
                <a:latin typeface="+mn-ea"/>
              </a:rPr>
              <a:t> 주문의 경우 </a:t>
            </a:r>
            <a:r>
              <a:rPr kumimoji="1" lang="ko-KR" altLang="en-US" sz="1100" dirty="0" err="1">
                <a:latin typeface="+mn-ea"/>
              </a:rPr>
              <a:t>내주문을</a:t>
            </a:r>
            <a:r>
              <a:rPr kumimoji="1" lang="ko-KR" altLang="en-US" sz="1100" dirty="0">
                <a:latin typeface="+mn-ea"/>
              </a:rPr>
              <a:t> 위에 기록하고 아래에 대치상태를 표시하여 준다</a:t>
            </a:r>
            <a:r>
              <a:rPr kumimoji="1" lang="en-US" altLang="ko-KR" sz="1100" dirty="0">
                <a:latin typeface="+mn-ea"/>
              </a:rPr>
              <a:t>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내주문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F4E7F0-F5C5-2743-88E9-9FDA4D09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19" y="2333543"/>
            <a:ext cx="2933700" cy="18288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4B8F720-5C5A-6A4D-BDF3-E641A0720CB1}"/>
              </a:ext>
            </a:extLst>
          </p:cNvPr>
          <p:cNvSpPr/>
          <p:nvPr/>
        </p:nvSpPr>
        <p:spPr>
          <a:xfrm>
            <a:off x="4336984" y="2801274"/>
            <a:ext cx="1673523" cy="8786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>
            <a:off x="6096001" y="3222987"/>
            <a:ext cx="1208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370994" y="2807644"/>
            <a:ext cx="4090874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내가 현재 낸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미확정</a:t>
            </a:r>
            <a:r>
              <a:rPr kumimoji="1" lang="ko-KR" altLang="en-US" sz="1400" dirty="0">
                <a:solidFill>
                  <a:srgbClr val="FF0000"/>
                </a:solidFill>
              </a:rPr>
              <a:t> 주문을 표시하는 곳으로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내주문을</a:t>
            </a:r>
            <a:r>
              <a:rPr kumimoji="1" lang="ko-KR" altLang="en-US" sz="1400" dirty="0">
                <a:solidFill>
                  <a:srgbClr val="FF0000"/>
                </a:solidFill>
              </a:rPr>
              <a:t> 위에 대치상태를 아래에 표시하여 준다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3EF0F9E-5A89-CC44-96A7-3291E85A04C0}"/>
              </a:ext>
            </a:extLst>
          </p:cNvPr>
          <p:cNvSpPr/>
          <p:nvPr/>
        </p:nvSpPr>
        <p:spPr>
          <a:xfrm>
            <a:off x="4336983" y="3723029"/>
            <a:ext cx="1673523" cy="424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D85D2C-DC0C-C044-B63C-F0141326C14F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041114"/>
            <a:ext cx="899529" cy="494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1ADB2D-0D94-2840-A8AE-23AC886F33EE}"/>
              </a:ext>
            </a:extLst>
          </p:cNvPr>
          <p:cNvSpPr txBox="1"/>
          <p:nvPr/>
        </p:nvSpPr>
        <p:spPr>
          <a:xfrm>
            <a:off x="7297459" y="4288342"/>
            <a:ext cx="4090874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확정된 주문만 표시하면 종목을 먼저 금액을 다음에 표시하고 확정이란 단어로 마무리한다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062196-A9FC-BD44-8A61-1CBF10A70714}"/>
              </a:ext>
            </a:extLst>
          </p:cNvPr>
          <p:cNvSpPr txBox="1"/>
          <p:nvPr/>
        </p:nvSpPr>
        <p:spPr>
          <a:xfrm>
            <a:off x="3965068" y="5191007"/>
            <a:ext cx="7063487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*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내주문을</a:t>
            </a:r>
            <a:r>
              <a:rPr kumimoji="1" lang="ko-KR" altLang="en-US" sz="1400" dirty="0">
                <a:solidFill>
                  <a:srgbClr val="FF0000"/>
                </a:solidFill>
              </a:rPr>
              <a:t> 클릭하여 들어가면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워킹오더를</a:t>
            </a:r>
            <a:r>
              <a:rPr kumimoji="1" lang="ko-KR" altLang="en-US" sz="1400" dirty="0">
                <a:solidFill>
                  <a:srgbClr val="FF0000"/>
                </a:solidFill>
              </a:rPr>
              <a:t> 클릭하여 들어간 것과 똑같은 방식으로 상세가 표시된다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 **** Manager</a:t>
            </a:r>
            <a:r>
              <a:rPr kumimoji="1" lang="ko-KR" altLang="en-US" sz="1400" dirty="0">
                <a:solidFill>
                  <a:srgbClr val="FF0000"/>
                </a:solidFill>
              </a:rPr>
              <a:t>와 </a:t>
            </a:r>
            <a:r>
              <a:rPr kumimoji="1" lang="en-US" altLang="ko-KR" sz="1400" dirty="0">
                <a:solidFill>
                  <a:srgbClr val="FF0000"/>
                </a:solidFill>
              </a:rPr>
              <a:t>Settle</a:t>
            </a:r>
            <a:r>
              <a:rPr kumimoji="1" lang="ko-KR" altLang="en-US" sz="1400" dirty="0">
                <a:solidFill>
                  <a:srgbClr val="FF0000"/>
                </a:solidFill>
              </a:rPr>
              <a:t>의 경우는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내주문</a:t>
            </a:r>
            <a:r>
              <a:rPr kumimoji="1" lang="ko-KR" altLang="en-US" sz="1400" dirty="0">
                <a:solidFill>
                  <a:srgbClr val="FF0000"/>
                </a:solidFill>
              </a:rPr>
              <a:t> 대신 </a:t>
            </a:r>
            <a:r>
              <a:rPr kumimoji="1" lang="en-US" altLang="ko-KR" sz="1400" dirty="0">
                <a:solidFill>
                  <a:srgbClr val="FF0000"/>
                </a:solidFill>
              </a:rPr>
              <a:t>Dealer </a:t>
            </a:r>
            <a:r>
              <a:rPr kumimoji="1" lang="ko-KR" altLang="en-US" sz="1400" dirty="0">
                <a:solidFill>
                  <a:srgbClr val="FF0000"/>
                </a:solidFill>
              </a:rPr>
              <a:t>주문이란 제목으로 보일 예정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91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66095" y="5337523"/>
            <a:ext cx="3124151" cy="1005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주문등록은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en-US" altLang="ko-KR" sz="1100" dirty="0">
                <a:latin typeface="+mn-ea"/>
              </a:rPr>
              <a:t>Credit Connect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ko-KR" altLang="en-US" sz="1100" dirty="0" err="1">
                <a:latin typeface="+mn-ea"/>
              </a:rPr>
              <a:t>시스템안에</a:t>
            </a:r>
            <a:r>
              <a:rPr kumimoji="1" lang="ko-KR" altLang="en-US" sz="1100" dirty="0">
                <a:latin typeface="+mn-ea"/>
              </a:rPr>
              <a:t> 팔자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사자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 err="1">
                <a:latin typeface="+mn-ea"/>
              </a:rPr>
              <a:t>교체등의</a:t>
            </a:r>
            <a:r>
              <a:rPr kumimoji="1" lang="ko-KR" altLang="en-US" sz="1100" dirty="0">
                <a:latin typeface="+mn-ea"/>
              </a:rPr>
              <a:t> 주문을 등록하기 위한 부분이다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주문등록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8FB7DE-3C1E-6E42-A264-9296B7493093}"/>
              </a:ext>
            </a:extLst>
          </p:cNvPr>
          <p:cNvGrpSpPr/>
          <p:nvPr/>
        </p:nvGrpSpPr>
        <p:grpSpPr>
          <a:xfrm>
            <a:off x="4038521" y="2561714"/>
            <a:ext cx="2652229" cy="1746093"/>
            <a:chOff x="801106" y="885595"/>
            <a:chExt cx="3822700" cy="29569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64C5CAD-3C12-D342-A64F-A2A5E3658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648"/>
            <a:stretch/>
          </p:blipFill>
          <p:spPr>
            <a:xfrm>
              <a:off x="801106" y="1416208"/>
              <a:ext cx="3822700" cy="242631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5BA822B-543F-FB43-B53F-148926EB3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957"/>
            <a:stretch/>
          </p:blipFill>
          <p:spPr>
            <a:xfrm>
              <a:off x="801106" y="885595"/>
              <a:ext cx="3822700" cy="530613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 flipV="1">
            <a:off x="6591690" y="3655703"/>
            <a:ext cx="701208" cy="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370994" y="3429000"/>
            <a:ext cx="4090874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현재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처리가능한</a:t>
            </a:r>
            <a:r>
              <a:rPr kumimoji="1" lang="ko-KR" altLang="en-US" sz="1400" dirty="0">
                <a:solidFill>
                  <a:srgbClr val="FF0000"/>
                </a:solidFill>
              </a:rPr>
              <a:t> 주문은 사자</a:t>
            </a:r>
            <a:r>
              <a:rPr kumimoji="1" lang="en-US" altLang="ko-KR" sz="1400" dirty="0">
                <a:solidFill>
                  <a:srgbClr val="FF0000"/>
                </a:solidFill>
              </a:rPr>
              <a:t>/</a:t>
            </a:r>
            <a:r>
              <a:rPr kumimoji="1" lang="ko-KR" altLang="en-US" sz="1400" dirty="0">
                <a:solidFill>
                  <a:srgbClr val="FF0000"/>
                </a:solidFill>
              </a:rPr>
              <a:t>팔자</a:t>
            </a:r>
            <a:r>
              <a:rPr kumimoji="1" lang="en-US" altLang="ko-KR" sz="1400" dirty="0">
                <a:solidFill>
                  <a:srgbClr val="FF0000"/>
                </a:solidFill>
              </a:rPr>
              <a:t>/</a:t>
            </a:r>
            <a:r>
              <a:rPr kumimoji="1" lang="ko-KR" altLang="en-US" sz="1400" dirty="0">
                <a:solidFill>
                  <a:srgbClr val="FF0000"/>
                </a:solidFill>
              </a:rPr>
              <a:t>교체 주문이다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39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66095" y="5337523"/>
            <a:ext cx="3124151" cy="1005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주문등록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매수는 바이어가 주문을 입력하면 이를 인공지능 알고리즘으로 분석하여 정형화시켜 데이터베이스에 저장한다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주문등록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매수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4283381" y="4900991"/>
            <a:ext cx="7186469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바이어가 주문입력창에 평상시 자신들이 메신저를 통해 주문 내는 것과 같은 방식으로 주문하면 내부 인공지능 알고리즘을 이용해 정형화시켜 이를 주문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확정창을</a:t>
            </a:r>
            <a:r>
              <a:rPr kumimoji="1" lang="ko-KR" altLang="en-US" sz="1400" dirty="0">
                <a:solidFill>
                  <a:srgbClr val="FF0000"/>
                </a:solidFill>
              </a:rPr>
              <a:t> 통해 바이어에게 보여주고 최종적으로 확인해주면 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buy_order</a:t>
            </a:r>
            <a:r>
              <a:rPr kumimoji="1" lang="en-US" altLang="ko-KR" sz="1400" dirty="0">
                <a:solidFill>
                  <a:srgbClr val="FF0000"/>
                </a:solidFill>
              </a:rPr>
              <a:t> table</a:t>
            </a:r>
            <a:r>
              <a:rPr kumimoji="1" lang="ko-KR" altLang="en-US" sz="1400" dirty="0">
                <a:solidFill>
                  <a:srgbClr val="FF0000"/>
                </a:solidFill>
              </a:rPr>
              <a:t>에 등록한다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r>
              <a:rPr kumimoji="1" lang="ko-KR" altLang="en-US" sz="1400" dirty="0">
                <a:solidFill>
                  <a:srgbClr val="FF0000"/>
                </a:solidFill>
              </a:rPr>
              <a:t>  셀러 주문입력창과 다른 것은 종목을 특정하지 않고 </a:t>
            </a:r>
            <a:r>
              <a:rPr kumimoji="1" lang="en-US" altLang="ko-KR" sz="1400" dirty="0">
                <a:solidFill>
                  <a:srgbClr val="FF0000"/>
                </a:solidFill>
              </a:rPr>
              <a:t>range</a:t>
            </a:r>
            <a:r>
              <a:rPr kumimoji="1" lang="ko-KR" altLang="en-US" sz="1400" dirty="0">
                <a:solidFill>
                  <a:srgbClr val="FF0000"/>
                </a:solidFill>
              </a:rPr>
              <a:t>로 정의한다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7447D272-A713-4B40-B34D-C62D449DCE8A}"/>
              </a:ext>
            </a:extLst>
          </p:cNvPr>
          <p:cNvSpPr/>
          <p:nvPr/>
        </p:nvSpPr>
        <p:spPr>
          <a:xfrm>
            <a:off x="7581109" y="2322614"/>
            <a:ext cx="591015" cy="131584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090E34-9897-274D-8D9E-E48948C2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86" y="1003474"/>
            <a:ext cx="2507984" cy="37951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570969-7563-1245-BE18-AF2FB5BB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517" y="945341"/>
            <a:ext cx="2507984" cy="38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0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66095" y="5337523"/>
            <a:ext cx="3124151" cy="1005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주문등록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매도는 셀러가 주문을 입력하면 이를 자동으로 </a:t>
            </a:r>
            <a:r>
              <a:rPr kumimoji="1" lang="ko-KR" altLang="en-US" sz="1100" dirty="0" err="1">
                <a:latin typeface="+mn-ea"/>
              </a:rPr>
              <a:t>정형화하며</a:t>
            </a:r>
            <a:r>
              <a:rPr kumimoji="1" lang="ko-KR" altLang="en-US" sz="1100" dirty="0">
                <a:latin typeface="+mn-ea"/>
              </a:rPr>
              <a:t> 보여주고 최종적으로 셀러가 결정하면 등록된다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주문등록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매도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4258502" y="5024484"/>
            <a:ext cx="7186469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셀러가 주문입력창에 평상시 자신들이 메신저를 통해 주문 내는 것과 같은 방식으로 주문하면 내부 인공지능 알고리즘을 이용해 정형화시켜 이를 주문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확정창을</a:t>
            </a:r>
            <a:r>
              <a:rPr kumimoji="1" lang="ko-KR" altLang="en-US" sz="1400" dirty="0">
                <a:solidFill>
                  <a:srgbClr val="FF0000"/>
                </a:solidFill>
              </a:rPr>
              <a:t> 통해 셀러에게 보여주고 최종적으로 확인해주면 </a:t>
            </a:r>
            <a:r>
              <a:rPr kumimoji="1" lang="en-US" altLang="ko-KR" sz="1400" dirty="0">
                <a:solidFill>
                  <a:srgbClr val="FF0000"/>
                </a:solidFill>
              </a:rPr>
              <a:t>order table</a:t>
            </a:r>
            <a:r>
              <a:rPr kumimoji="1" lang="ko-KR" altLang="en-US" sz="1400" dirty="0">
                <a:solidFill>
                  <a:srgbClr val="FF0000"/>
                </a:solidFill>
              </a:rPr>
              <a:t>에 등록한다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1B4891-00F5-5C4D-BC2A-EC3BFB81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677" y="1111820"/>
            <a:ext cx="2348511" cy="36295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59F4CD-DA35-C448-8CE9-54E7A195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05" y="1080190"/>
            <a:ext cx="2403864" cy="3661147"/>
          </a:xfrm>
          <a:prstGeom prst="rect">
            <a:avLst/>
          </a:prstGeom>
        </p:spPr>
      </p:pic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7447D272-A713-4B40-B34D-C62D449DCE8A}"/>
              </a:ext>
            </a:extLst>
          </p:cNvPr>
          <p:cNvSpPr/>
          <p:nvPr/>
        </p:nvSpPr>
        <p:spPr>
          <a:xfrm>
            <a:off x="7581109" y="2322614"/>
            <a:ext cx="591015" cy="131584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0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66095" y="4572000"/>
            <a:ext cx="3124151" cy="1770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 err="1">
                <a:latin typeface="+mn-ea"/>
              </a:rPr>
              <a:t>주문등록</a:t>
            </a:r>
            <a:r>
              <a:rPr kumimoji="1" lang="en-US" altLang="ko-KR" sz="1100" dirty="0">
                <a:latin typeface="+mn-ea"/>
              </a:rPr>
              <a:t>/</a:t>
            </a:r>
            <a:r>
              <a:rPr kumimoji="1" lang="ko-KR" altLang="en-US" sz="1100" dirty="0">
                <a:latin typeface="+mn-ea"/>
              </a:rPr>
              <a:t>교체는 팔자와 사자 오더를 </a:t>
            </a:r>
            <a:r>
              <a:rPr kumimoji="1" lang="ko-KR" altLang="en-US" sz="1100" dirty="0" err="1">
                <a:latin typeface="+mn-ea"/>
              </a:rPr>
              <a:t>혼합해놓은</a:t>
            </a:r>
            <a:r>
              <a:rPr kumimoji="1" lang="ko-KR" altLang="en-US" sz="1100" dirty="0">
                <a:latin typeface="+mn-ea"/>
              </a:rPr>
              <a:t> 주문으로 </a:t>
            </a:r>
            <a:r>
              <a:rPr kumimoji="1" lang="ko-KR" altLang="en-US" sz="1100" dirty="0" err="1">
                <a:latin typeface="+mn-ea"/>
              </a:rPr>
              <a:t>매도등록은</a:t>
            </a:r>
            <a:r>
              <a:rPr kumimoji="1" lang="ko-KR" altLang="en-US" sz="1100" dirty="0">
                <a:latin typeface="+mn-ea"/>
              </a:rPr>
              <a:t> 팔자 오더를 </a:t>
            </a:r>
            <a:r>
              <a:rPr kumimoji="1" lang="ko-KR" altLang="en-US" sz="1100" dirty="0" err="1">
                <a:latin typeface="+mn-ea"/>
              </a:rPr>
              <a:t>매수등록은</a:t>
            </a:r>
            <a:r>
              <a:rPr kumimoji="1" lang="ko-KR" altLang="en-US" sz="1100" dirty="0">
                <a:latin typeface="+mn-ea"/>
              </a:rPr>
              <a:t> 사자 오더를 처리한다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팔자 오더는 </a:t>
            </a:r>
            <a:r>
              <a:rPr kumimoji="1" lang="en-US" altLang="ko-KR" sz="1100" dirty="0">
                <a:latin typeface="+mn-ea"/>
              </a:rPr>
              <a:t>order table</a:t>
            </a:r>
            <a:r>
              <a:rPr kumimoji="1" lang="ko-KR" altLang="en-US" sz="1100" dirty="0">
                <a:latin typeface="+mn-ea"/>
              </a:rPr>
              <a:t>에 사자 오더는 </a:t>
            </a:r>
            <a:r>
              <a:rPr kumimoji="1" lang="en-US" altLang="ko-KR" sz="1100" dirty="0" err="1">
                <a:latin typeface="+mn-ea"/>
              </a:rPr>
              <a:t>buy_order</a:t>
            </a:r>
            <a:r>
              <a:rPr kumimoji="1" lang="en-US" altLang="ko-KR" sz="1100" dirty="0">
                <a:latin typeface="+mn-ea"/>
              </a:rPr>
              <a:t> table</a:t>
            </a:r>
            <a:r>
              <a:rPr kumimoji="1" lang="ko-KR" altLang="en-US" sz="1100" dirty="0">
                <a:latin typeface="+mn-ea"/>
              </a:rPr>
              <a:t>에 기록되지만 둘다 </a:t>
            </a:r>
            <a:r>
              <a:rPr kumimoji="1" lang="ko-KR" altLang="en-US" sz="1100" dirty="0" err="1">
                <a:latin typeface="+mn-ea"/>
              </a:rPr>
              <a:t>상태값을</a:t>
            </a:r>
            <a:r>
              <a:rPr kumimoji="1" lang="ko-KR" altLang="en-US" sz="1100" dirty="0">
                <a:latin typeface="+mn-ea"/>
              </a:rPr>
              <a:t> 가지고 있어서 </a:t>
            </a:r>
            <a:r>
              <a:rPr kumimoji="1" lang="ko-KR" altLang="en-US" sz="1100" dirty="0" err="1">
                <a:latin typeface="+mn-ea"/>
              </a:rPr>
              <a:t>호가창에는</a:t>
            </a:r>
            <a:r>
              <a:rPr kumimoji="1" lang="ko-KR" altLang="en-US" sz="1100" dirty="0">
                <a:latin typeface="+mn-ea"/>
              </a:rPr>
              <a:t> 반영되지 않는다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ko-KR" altLang="en-US" dirty="0" err="1"/>
              <a:t>주문등록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교체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723140" y="2946685"/>
            <a:ext cx="353959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교체할 종목을 특정해서 팔자 등록</a:t>
            </a:r>
            <a:endParaRPr kumimoji="1"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124DBB-DE8B-BE43-8F6D-D11C2AD1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93" y="1260013"/>
            <a:ext cx="2851206" cy="433797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 flipV="1">
            <a:off x="6930893" y="3136866"/>
            <a:ext cx="701208" cy="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E2ADBE-4249-BC45-BB02-20CCAF8414AE}"/>
              </a:ext>
            </a:extLst>
          </p:cNvPr>
          <p:cNvSpPr txBox="1"/>
          <p:nvPr/>
        </p:nvSpPr>
        <p:spPr>
          <a:xfrm>
            <a:off x="7723140" y="3549537"/>
            <a:ext cx="3539592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매수할 채권의 카테고리</a:t>
            </a:r>
            <a:r>
              <a:rPr kumimoji="1" lang="en-US" altLang="ko-KR" sz="1400" dirty="0">
                <a:solidFill>
                  <a:srgbClr val="FF0000"/>
                </a:solidFill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</a:rPr>
              <a:t> 신용등급</a:t>
            </a:r>
            <a:r>
              <a:rPr kumimoji="1" lang="en-US" altLang="ko-KR" sz="1400" dirty="0">
                <a:solidFill>
                  <a:srgbClr val="FF0000"/>
                </a:solidFill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</a:rPr>
              <a:t>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만기등으로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등록</a:t>
            </a:r>
            <a:endParaRPr kumimoji="1"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0139E9-0C41-3140-A0DE-95C50B7AAE86}"/>
              </a:ext>
            </a:extLst>
          </p:cNvPr>
          <p:cNvCxnSpPr>
            <a:cxnSpLocks/>
          </p:cNvCxnSpPr>
          <p:nvPr/>
        </p:nvCxnSpPr>
        <p:spPr>
          <a:xfrm flipH="1" flipV="1">
            <a:off x="6930893" y="3739718"/>
            <a:ext cx="701208" cy="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20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111F5-8127-0C47-9234-FDA7E00A32A9}"/>
              </a:ext>
            </a:extLst>
          </p:cNvPr>
          <p:cNvSpPr txBox="1"/>
          <p:nvPr/>
        </p:nvSpPr>
        <p:spPr>
          <a:xfrm>
            <a:off x="366095" y="5274527"/>
            <a:ext cx="3124151" cy="106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en-US" altLang="ko-KR" sz="1100" dirty="0">
                <a:latin typeface="+mn-ea"/>
              </a:rPr>
              <a:t>My info</a:t>
            </a:r>
            <a:r>
              <a:rPr kumimoji="1" lang="ko-KR" altLang="en-US" sz="1100" dirty="0">
                <a:latin typeface="+mn-ea"/>
              </a:rPr>
              <a:t>는 </a:t>
            </a:r>
            <a:r>
              <a:rPr kumimoji="1" lang="en-US" altLang="ko-KR" sz="1100" dirty="0">
                <a:latin typeface="+mn-ea"/>
              </a:rPr>
              <a:t>Credit Connect </a:t>
            </a:r>
            <a:r>
              <a:rPr kumimoji="1" lang="ko-KR" altLang="en-US" sz="1100" dirty="0" err="1">
                <a:latin typeface="+mn-ea"/>
              </a:rPr>
              <a:t>우상단</a:t>
            </a:r>
            <a:r>
              <a:rPr kumimoji="1" lang="ko-KR" altLang="en-US" sz="1100" dirty="0">
                <a:latin typeface="+mn-ea"/>
              </a:rPr>
              <a:t> 메뉴에 존재하며 현재 </a:t>
            </a:r>
            <a:r>
              <a:rPr kumimoji="1" lang="ko-KR" altLang="en-US" sz="1100" dirty="0" err="1">
                <a:latin typeface="+mn-ea"/>
              </a:rPr>
              <a:t>주문뿐</a:t>
            </a:r>
            <a:r>
              <a:rPr kumimoji="1" lang="ko-KR" altLang="en-US" sz="1100" dirty="0">
                <a:latin typeface="+mn-ea"/>
              </a:rPr>
              <a:t> 아니라 과거 주문까지 조회가 가능하다</a:t>
            </a:r>
            <a:r>
              <a:rPr kumimoji="1" lang="en-US" altLang="ko-KR" sz="1100" dirty="0">
                <a:latin typeface="+mn-ea"/>
              </a:rPr>
              <a:t>.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My info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E7B16C-6C76-5946-9911-216D03D6B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1" t="6992" r="36043" b="7968"/>
          <a:stretch/>
        </p:blipFill>
        <p:spPr>
          <a:xfrm>
            <a:off x="4198080" y="997247"/>
            <a:ext cx="3047002" cy="4659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B7D643-5A56-8644-A2B7-F188EADB95ED}"/>
              </a:ext>
            </a:extLst>
          </p:cNvPr>
          <p:cNvSpPr txBox="1"/>
          <p:nvPr/>
        </p:nvSpPr>
        <p:spPr>
          <a:xfrm>
            <a:off x="7992757" y="2462812"/>
            <a:ext cx="353959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검색필터</a:t>
            </a:r>
            <a:endParaRPr kumimoji="1"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615654-FBFC-E347-B5CE-3F508A1EB734}"/>
              </a:ext>
            </a:extLst>
          </p:cNvPr>
          <p:cNvCxnSpPr>
            <a:cxnSpLocks/>
          </p:cNvCxnSpPr>
          <p:nvPr/>
        </p:nvCxnSpPr>
        <p:spPr>
          <a:xfrm flipH="1" flipV="1">
            <a:off x="7225316" y="2680296"/>
            <a:ext cx="701208" cy="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E2ADBE-4249-BC45-BB02-20CCAF8414AE}"/>
              </a:ext>
            </a:extLst>
          </p:cNvPr>
          <p:cNvSpPr txBox="1"/>
          <p:nvPr/>
        </p:nvSpPr>
        <p:spPr>
          <a:xfrm>
            <a:off x="7723140" y="3549537"/>
            <a:ext cx="3539592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</a:rPr>
              <a:t>이 부분은 검색 결과 부분을 각각의 검색결과를 누르면 앞서 워킹 오더에서 각각의 주문을 누르면 나왔던 화면이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호가창을</a:t>
            </a:r>
            <a:r>
              <a:rPr kumimoji="1" lang="ko-KR" altLang="en-US" sz="1400" dirty="0">
                <a:solidFill>
                  <a:srgbClr val="FF0000"/>
                </a:solidFill>
              </a:rPr>
              <a:t> 제외하고 뜬다</a:t>
            </a:r>
            <a:r>
              <a:rPr kumimoji="1"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0139E9-0C41-3140-A0DE-95C50B7AAE86}"/>
              </a:ext>
            </a:extLst>
          </p:cNvPr>
          <p:cNvCxnSpPr>
            <a:cxnSpLocks/>
          </p:cNvCxnSpPr>
          <p:nvPr/>
        </p:nvCxnSpPr>
        <p:spPr>
          <a:xfrm flipH="1" flipV="1">
            <a:off x="6930893" y="3739718"/>
            <a:ext cx="701208" cy="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761FFD-CF7E-484E-8B71-18286066BAEA}"/>
              </a:ext>
            </a:extLst>
          </p:cNvPr>
          <p:cNvSpPr txBox="1"/>
          <p:nvPr/>
        </p:nvSpPr>
        <p:spPr>
          <a:xfrm>
            <a:off x="4198079" y="5630203"/>
            <a:ext cx="7186469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</a:rPr>
              <a:t>My info</a:t>
            </a:r>
            <a:r>
              <a:rPr kumimoji="1" lang="ko-KR" altLang="en-US" sz="1400" dirty="0">
                <a:solidFill>
                  <a:srgbClr val="FF0000"/>
                </a:solidFill>
              </a:rPr>
              <a:t>의 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첫부분</a:t>
            </a:r>
            <a:r>
              <a:rPr kumimoji="1" lang="ko-KR" altLang="en-US" sz="1400" dirty="0">
                <a:solidFill>
                  <a:srgbClr val="FF0000"/>
                </a:solidFill>
              </a:rPr>
              <a:t> 결과는 </a:t>
            </a:r>
            <a:r>
              <a:rPr kumimoji="1" lang="ko-KR" altLang="en-US" sz="1400" dirty="0" err="1">
                <a:solidFill>
                  <a:srgbClr val="FF0000"/>
                </a:solidFill>
              </a:rPr>
              <a:t>내주문으로</a:t>
            </a:r>
            <a:r>
              <a:rPr kumimoji="1" lang="ko-KR" altLang="en-US" sz="1400" dirty="0">
                <a:solidFill>
                  <a:srgbClr val="FF0000"/>
                </a:solidFill>
              </a:rPr>
              <a:t> 앞서 보여준 주문과 같은 형태라 생략하고 그 다음 부분부터 설명</a:t>
            </a:r>
            <a:endParaRPr kumimoji="1"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070A6CD5-ED1C-8344-AE82-34F5352FE143}"/>
              </a:ext>
            </a:extLst>
          </p:cNvPr>
          <p:cNvSpPr/>
          <p:nvPr/>
        </p:nvSpPr>
        <p:spPr>
          <a:xfrm>
            <a:off x="4286250" y="2035499"/>
            <a:ext cx="2872833" cy="1335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63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E8-68C1-DA4E-BAA9-995B1CDC8E7D}"/>
              </a:ext>
            </a:extLst>
          </p:cNvPr>
          <p:cNvSpPr txBox="1"/>
          <p:nvPr/>
        </p:nvSpPr>
        <p:spPr>
          <a:xfrm>
            <a:off x="784298" y="1182030"/>
            <a:ext cx="376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기타 </a:t>
            </a:r>
            <a:r>
              <a:rPr kumimoji="1" lang="ko-KR" altLang="en-US" dirty="0" err="1"/>
              <a:t>개발중</a:t>
            </a:r>
            <a:r>
              <a:rPr kumimoji="1" lang="ko-KR" altLang="en-US" dirty="0"/>
              <a:t> 추가될 페이지</a:t>
            </a:r>
            <a:endParaRPr kumimoji="1" lang="ko-Kore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4166B4-C8B1-C341-A743-2D73C5E527FA}"/>
              </a:ext>
            </a:extLst>
          </p:cNvPr>
          <p:cNvSpPr txBox="1">
            <a:spLocks/>
          </p:cNvSpPr>
          <p:nvPr/>
        </p:nvSpPr>
        <p:spPr>
          <a:xfrm>
            <a:off x="1" y="11055"/>
            <a:ext cx="4421392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Helvetica" pitchFamily="2" charset="0"/>
                <a:cs typeface="Times New Roman" panose="02020603050405020304" pitchFamily="18" charset="0"/>
              </a:rPr>
              <a:t>View Details</a:t>
            </a:r>
            <a:endParaRPr lang="ko-KR" altLang="en-US" sz="32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61FFD-CF7E-484E-8B71-18286066BAEA}"/>
              </a:ext>
            </a:extLst>
          </p:cNvPr>
          <p:cNvSpPr txBox="1"/>
          <p:nvPr/>
        </p:nvSpPr>
        <p:spPr>
          <a:xfrm>
            <a:off x="4316908" y="1848145"/>
            <a:ext cx="7186469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FF0000"/>
                </a:solidFill>
              </a:rPr>
              <a:t>로그인 페이지</a:t>
            </a:r>
            <a:r>
              <a:rPr kumimoji="1" lang="en-US" altLang="ko-KR" sz="1400" dirty="0">
                <a:solidFill>
                  <a:srgbClr val="FF0000"/>
                </a:solidFill>
              </a:rPr>
              <a:t>:</a:t>
            </a:r>
            <a:r>
              <a:rPr kumimoji="1" lang="ko-KR" altLang="en-US" sz="1400" dirty="0">
                <a:solidFill>
                  <a:srgbClr val="FF0000"/>
                </a:solidFill>
              </a:rPr>
              <a:t> 일반적인 회원 로그인 페이지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rgbClr val="FF0000"/>
                </a:solidFill>
              </a:rPr>
              <a:t>관리자 페이지</a:t>
            </a:r>
            <a:r>
              <a:rPr kumimoji="1" lang="en-US" altLang="ko-KR" sz="1400" dirty="0">
                <a:solidFill>
                  <a:srgbClr val="FF0000"/>
                </a:solidFill>
              </a:rPr>
              <a:t>:</a:t>
            </a:r>
            <a:r>
              <a:rPr kumimoji="1" lang="ko-KR" altLang="en-US" sz="1400" dirty="0">
                <a:solidFill>
                  <a:srgbClr val="FF0000"/>
                </a:solidFill>
              </a:rPr>
              <a:t> 개발을 진행하면서 실질적으로 관리에 필요한 모니터링 시스템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400" dirty="0">
                <a:solidFill>
                  <a:srgbClr val="FF0000"/>
                </a:solidFill>
              </a:rPr>
              <a:t>API</a:t>
            </a:r>
            <a:r>
              <a:rPr kumimoji="1" lang="ko-KR" altLang="en-US" sz="1400" dirty="0">
                <a:solidFill>
                  <a:srgbClr val="FF0000"/>
                </a:solidFill>
              </a:rPr>
              <a:t> 상태 모니터링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400" dirty="0" err="1">
                <a:solidFill>
                  <a:srgbClr val="FF0000"/>
                </a:solidFill>
              </a:rPr>
              <a:t>블록체인</a:t>
            </a:r>
            <a:r>
              <a:rPr kumimoji="1" lang="ko-KR" altLang="en-US" sz="1400" dirty="0">
                <a:solidFill>
                  <a:srgbClr val="FF0000"/>
                </a:solidFill>
              </a:rPr>
              <a:t> 모니터링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400" dirty="0">
                <a:solidFill>
                  <a:srgbClr val="FF0000"/>
                </a:solidFill>
              </a:rPr>
              <a:t>Queue </a:t>
            </a:r>
            <a:r>
              <a:rPr kumimoji="1" lang="ko-KR" altLang="en-US" sz="1400" dirty="0">
                <a:solidFill>
                  <a:srgbClr val="FF0000"/>
                </a:solidFill>
              </a:rPr>
              <a:t>서버 모니터링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400" dirty="0">
                <a:solidFill>
                  <a:srgbClr val="FF0000"/>
                </a:solidFill>
              </a:rPr>
              <a:t>Main Server </a:t>
            </a:r>
            <a:r>
              <a:rPr kumimoji="1" lang="ko-KR" altLang="en-US" sz="1400" dirty="0">
                <a:solidFill>
                  <a:srgbClr val="FF0000"/>
                </a:solidFill>
              </a:rPr>
              <a:t>모니터링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3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프로젝트 개요</a:t>
            </a:r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ko-KR" dirty="0">
                <a:latin typeface="+mn-ea"/>
              </a:rPr>
              <a:t>프로젝트 개요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ko-KR" dirty="0">
                <a:latin typeface="+mn-ea"/>
              </a:rPr>
              <a:t>프로젝트 </a:t>
            </a:r>
            <a:r>
              <a:rPr lang="ko-KR" altLang="en-US" dirty="0">
                <a:latin typeface="+mn-ea"/>
              </a:rPr>
              <a:t>동기</a:t>
            </a:r>
            <a:endParaRPr lang="ko-KR" altLang="ko-KR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개발중점사안</a:t>
            </a:r>
            <a:endParaRPr lang="ko-KR" altLang="ko-KR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진행절차</a:t>
            </a: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9950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데이터베이스구조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9" y="2408664"/>
            <a:ext cx="6147049" cy="287746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200" dirty="0">
                <a:latin typeface="+mn-ea"/>
              </a:rPr>
              <a:t>전체 </a:t>
            </a:r>
            <a:r>
              <a:rPr lang="en-US" altLang="ko-KR" sz="3200" dirty="0">
                <a:latin typeface="+mn-ea"/>
              </a:rPr>
              <a:t>ERD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200" dirty="0">
                <a:latin typeface="+mn-ea"/>
              </a:rPr>
              <a:t>세부 </a:t>
            </a:r>
            <a:r>
              <a:rPr lang="en-US" altLang="ko-KR" sz="3200" dirty="0">
                <a:latin typeface="+mn-ea"/>
              </a:rPr>
              <a:t>table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203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055"/>
            <a:ext cx="3044414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전체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ERD</a:t>
            </a:r>
            <a:endParaRPr lang="ko-KR" altLang="en-US" dirty="0"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43946-CD3D-7D46-BA24-3BE60570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12" y="305571"/>
            <a:ext cx="6350000" cy="635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3800D3-34C4-E94E-A3C0-D8B42AAC4134}"/>
              </a:ext>
            </a:extLst>
          </p:cNvPr>
          <p:cNvSpPr txBox="1"/>
          <p:nvPr/>
        </p:nvSpPr>
        <p:spPr>
          <a:xfrm>
            <a:off x="401721" y="4873726"/>
            <a:ext cx="3124151" cy="157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100" dirty="0">
                <a:latin typeface="+mn-ea"/>
              </a:rPr>
              <a:t>본 시스템은 종목</a:t>
            </a:r>
            <a:r>
              <a:rPr kumimoji="1" lang="en-US" altLang="ko-KR" sz="1100" dirty="0">
                <a:latin typeface="+mn-ea"/>
              </a:rPr>
              <a:t> base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en-US" altLang="ko-KR" sz="1100" dirty="0">
                <a:latin typeface="+mn-ea"/>
              </a:rPr>
              <a:t>order</a:t>
            </a:r>
            <a:r>
              <a:rPr kumimoji="1" lang="ko-KR" altLang="en-US" sz="1100" dirty="0">
                <a:latin typeface="+mn-ea"/>
              </a:rPr>
              <a:t>와 </a:t>
            </a:r>
            <a:r>
              <a:rPr kumimoji="1" lang="en-US" altLang="ko-KR" sz="1100" dirty="0">
                <a:latin typeface="+mn-ea"/>
              </a:rPr>
              <a:t>Deal base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en-US" altLang="ko-KR" sz="1100" dirty="0">
                <a:latin typeface="+mn-ea"/>
              </a:rPr>
              <a:t>order</a:t>
            </a:r>
            <a:r>
              <a:rPr kumimoji="1" lang="ko-KR" altLang="en-US" sz="1100" dirty="0" err="1">
                <a:latin typeface="+mn-ea"/>
              </a:rPr>
              <a:t>를</a:t>
            </a:r>
            <a:r>
              <a:rPr kumimoji="1" lang="ko-KR" altLang="en-US" sz="1100" dirty="0">
                <a:latin typeface="+mn-ea"/>
              </a:rPr>
              <a:t> 함께 처리할 수 있는 구조로 설계되어 있음</a:t>
            </a:r>
            <a:r>
              <a:rPr kumimoji="1" lang="en-US" altLang="ko-KR" sz="1100" dirty="0">
                <a:latin typeface="+mn-ea"/>
              </a:rPr>
              <a:t>.</a:t>
            </a:r>
            <a:r>
              <a:rPr kumimoji="1" lang="ko-KR" altLang="en-US" sz="1100" dirty="0">
                <a:latin typeface="+mn-ea"/>
              </a:rPr>
              <a:t> </a:t>
            </a:r>
            <a:r>
              <a:rPr kumimoji="1" lang="en-US" altLang="ko-KR" sz="1100" dirty="0">
                <a:latin typeface="+mn-ea"/>
              </a:rPr>
              <a:t>Deal base order</a:t>
            </a:r>
            <a:r>
              <a:rPr kumimoji="1" lang="ko-KR" altLang="en-US" sz="1100" dirty="0">
                <a:latin typeface="+mn-ea"/>
              </a:rPr>
              <a:t>인 경우에 매칭되는 </a:t>
            </a:r>
            <a:r>
              <a:rPr kumimoji="1" lang="en-US" altLang="ko-KR" sz="1100" dirty="0">
                <a:latin typeface="+mn-ea"/>
              </a:rPr>
              <a:t>order</a:t>
            </a:r>
            <a:r>
              <a:rPr kumimoji="1" lang="ko-KR" altLang="en-US" sz="1100" dirty="0">
                <a:latin typeface="+mn-ea"/>
              </a:rPr>
              <a:t>가 종목이 확정되는 경우는 모두 </a:t>
            </a:r>
            <a:r>
              <a:rPr kumimoji="1" lang="en-US" altLang="ko-KR" sz="1100" dirty="0">
                <a:latin typeface="+mn-ea"/>
              </a:rPr>
              <a:t>order</a:t>
            </a:r>
            <a:r>
              <a:rPr kumimoji="1" lang="ko-KR" altLang="en-US" sz="1100" dirty="0">
                <a:latin typeface="+mn-ea"/>
              </a:rPr>
              <a:t>에 포함시키고 </a:t>
            </a:r>
            <a:r>
              <a:rPr kumimoji="1" lang="en-US" altLang="ko-KR" sz="1100" dirty="0">
                <a:latin typeface="+mn-ea"/>
              </a:rPr>
              <a:t>flag</a:t>
            </a:r>
            <a:r>
              <a:rPr kumimoji="1" lang="ko-KR" altLang="en-US" sz="1100" dirty="0">
                <a:latin typeface="+mn-ea"/>
              </a:rPr>
              <a:t>로 구분 </a:t>
            </a:r>
            <a:r>
              <a:rPr kumimoji="1" lang="en-US" altLang="ko-KR" sz="1100" dirty="0">
                <a:latin typeface="+mn-ea"/>
              </a:rPr>
              <a:t> </a:t>
            </a:r>
            <a:endParaRPr kumimoji="1" lang="en-US" altLang="ko-KR" sz="1100" kern="1200" dirty="0"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69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테이블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FD0C9-2959-8F4D-98F7-99500B9E256D}"/>
              </a:ext>
            </a:extLst>
          </p:cNvPr>
          <p:cNvSpPr txBox="1"/>
          <p:nvPr/>
        </p:nvSpPr>
        <p:spPr>
          <a:xfrm>
            <a:off x="784298" y="1182030"/>
            <a:ext cx="13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 err="1"/>
              <a:t>pre_order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80013-DFE0-4041-9166-32A179A2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0" y="1628079"/>
            <a:ext cx="2205913" cy="16276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90515C-75B0-EE41-AAD4-1C029F8C584A}"/>
              </a:ext>
            </a:extLst>
          </p:cNvPr>
          <p:cNvSpPr/>
          <p:nvPr/>
        </p:nvSpPr>
        <p:spPr>
          <a:xfrm>
            <a:off x="2875039" y="1721898"/>
            <a:ext cx="8558981" cy="166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팔자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사자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교체 주문을 텍스트로 넣으면 최초 이곳에 기록된다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비정형화된 </a:t>
            </a:r>
            <a:r>
              <a:rPr lang="ko-KR" altLang="en-US" sz="1400" dirty="0" err="1">
                <a:latin typeface="+mn-ea"/>
              </a:rPr>
              <a:t>실주문으로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order_text</a:t>
            </a:r>
            <a:r>
              <a:rPr lang="ko-KR" altLang="en-US" sz="1400" dirty="0">
                <a:latin typeface="+mn-ea"/>
              </a:rPr>
              <a:t>에 기록되며 이후 인공지능 알고리즘을 통해 정형화되어 </a:t>
            </a:r>
            <a:r>
              <a:rPr lang="en-US" altLang="ko-KR" sz="1400" dirty="0">
                <a:latin typeface="+mn-ea"/>
              </a:rPr>
              <a:t>order</a:t>
            </a:r>
            <a:r>
              <a:rPr lang="ko-KR" altLang="en-US" sz="1400" dirty="0">
                <a:latin typeface="+mn-ea"/>
              </a:rPr>
              <a:t> 테이블과 </a:t>
            </a:r>
            <a:r>
              <a:rPr lang="en-US" altLang="ko-KR" sz="1400" dirty="0" err="1">
                <a:latin typeface="+mn-ea"/>
              </a:rPr>
              <a:t>deal_base_order</a:t>
            </a:r>
            <a:r>
              <a:rPr lang="ko-KR" altLang="en-US" sz="1400" dirty="0">
                <a:latin typeface="+mn-ea"/>
              </a:rPr>
              <a:t> 테이블에 기록된다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만약 주문을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에 담지 않고 메모리에 담아 인공지능 알고리즘을 분석한 후 각각의 </a:t>
            </a:r>
            <a:r>
              <a:rPr lang="en-US" altLang="ko-KR" sz="1400" dirty="0">
                <a:latin typeface="+mn-ea"/>
              </a:rPr>
              <a:t>order </a:t>
            </a:r>
            <a:r>
              <a:rPr lang="ko-KR" altLang="en-US" sz="1400" dirty="0">
                <a:latin typeface="+mn-ea"/>
              </a:rPr>
              <a:t>테이블로 보내지는 구조로 만들어 질 경우 생성하지 않을 수도 있다</a:t>
            </a:r>
            <a:r>
              <a:rPr lang="en-US" altLang="ko-KR" sz="1400" dirty="0">
                <a:latin typeface="+mn-ea"/>
              </a:rPr>
              <a:t>.</a:t>
            </a:r>
            <a:endParaRPr lang="ko-Kore-KR" altLang="en-US" sz="1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F933B-7A8B-E54F-AD13-71889D8958FD}"/>
              </a:ext>
            </a:extLst>
          </p:cNvPr>
          <p:cNvSpPr txBox="1"/>
          <p:nvPr/>
        </p:nvSpPr>
        <p:spPr>
          <a:xfrm>
            <a:off x="784298" y="3423424"/>
            <a:ext cx="14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subscriber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E0915-BDCB-3F4F-B944-AC1268C162B2}"/>
              </a:ext>
            </a:extLst>
          </p:cNvPr>
          <p:cNvSpPr/>
          <p:nvPr/>
        </p:nvSpPr>
        <p:spPr>
          <a:xfrm>
            <a:off x="2875039" y="4061342"/>
            <a:ext cx="8558981" cy="1991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Credit Connect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사용하는 회원들 데이터베이스로 개인을 특정하기보다는 회사와 업무를 특정하여 관리한다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특히 향후 블록체인과의 결합을 위하여 </a:t>
            </a:r>
            <a:r>
              <a:rPr lang="en-US" altLang="ko-KR" sz="1400" dirty="0">
                <a:latin typeface="+mn-ea"/>
              </a:rPr>
              <a:t>private key</a:t>
            </a:r>
            <a:r>
              <a:rPr lang="ko-KR" altLang="en-US" sz="1400" dirty="0">
                <a:latin typeface="+mn-ea"/>
              </a:rPr>
              <a:t> 값을 내부적으로 보유할 예정이며 </a:t>
            </a:r>
            <a:r>
              <a:rPr lang="en-US" altLang="ko-KR" sz="1400" dirty="0">
                <a:latin typeface="+mn-ea"/>
              </a:rPr>
              <a:t>C/S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떼고 블록체인만으로 운영하게 될 경우 </a:t>
            </a:r>
            <a:r>
              <a:rPr lang="en-US" altLang="ko-KR" sz="1400" dirty="0">
                <a:latin typeface="+mn-ea"/>
              </a:rPr>
              <a:t>private key field</a:t>
            </a:r>
            <a:r>
              <a:rPr lang="ko-KR" altLang="en-US" sz="1400" dirty="0">
                <a:latin typeface="+mn-ea"/>
              </a:rPr>
              <a:t>는 본인들이 새로 생성하게 하고 삭제할 예정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중요 부분은 </a:t>
            </a:r>
            <a:r>
              <a:rPr lang="en-US" altLang="ko-KR" sz="1400" dirty="0" err="1">
                <a:latin typeface="+mn-ea"/>
              </a:rPr>
              <a:t>manager_id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 err="1">
                <a:latin typeface="+mn-ea"/>
              </a:rPr>
              <a:t>settle_id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넣어 향후 자신의 포트폴리오를 보여줄 수 있는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지정할 수 있도록 할 예정</a:t>
            </a:r>
            <a:r>
              <a:rPr lang="en-US" altLang="ko-KR" sz="1400" dirty="0">
                <a:latin typeface="+mn-ea"/>
              </a:rPr>
              <a:t>.</a:t>
            </a:r>
            <a:endParaRPr lang="ko-Kore-KR" altLang="en-US" sz="1400" dirty="0"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53593D-BCC8-4648-8022-CEB17E86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1"/>
          <a:stretch/>
        </p:blipFill>
        <p:spPr>
          <a:xfrm>
            <a:off x="970792" y="3916350"/>
            <a:ext cx="1762719" cy="25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1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테이블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652F9-2B9B-174E-B3C6-A8C3FD2ADDC7}"/>
              </a:ext>
            </a:extLst>
          </p:cNvPr>
          <p:cNvSpPr txBox="1"/>
          <p:nvPr/>
        </p:nvSpPr>
        <p:spPr>
          <a:xfrm>
            <a:off x="784298" y="118203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bond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658BE1-8923-0342-B32D-643614570C64}"/>
              </a:ext>
            </a:extLst>
          </p:cNvPr>
          <p:cNvSpPr/>
          <p:nvPr/>
        </p:nvSpPr>
        <p:spPr>
          <a:xfrm>
            <a:off x="2848720" y="2304225"/>
            <a:ext cx="8558981" cy="102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외부 데이터 제공 회사로부터 </a:t>
            </a:r>
            <a:r>
              <a:rPr lang="en-US" altLang="ko-KR" sz="1400" dirty="0">
                <a:latin typeface="+mn-ea"/>
              </a:rPr>
              <a:t>API</a:t>
            </a:r>
            <a:r>
              <a:rPr lang="ko-KR" altLang="en-US" sz="1400" dirty="0">
                <a:latin typeface="+mn-ea"/>
              </a:rPr>
              <a:t>로 모든 채권의 정보를 매일 매일 제공받아 저장하는 테이블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채권의 </a:t>
            </a:r>
            <a:r>
              <a:rPr lang="en-US" altLang="ko-KR" sz="1400" dirty="0" err="1">
                <a:latin typeface="+mn-ea"/>
              </a:rPr>
              <a:t>KRcode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발행일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만기일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표면금리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종류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가격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발행사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등 채권에 관한 모든 정보를 가지고 있는 테이블로 이 채권 테이블의 </a:t>
            </a:r>
            <a:r>
              <a:rPr lang="ko-KR" altLang="en-US" sz="1400" dirty="0" err="1">
                <a:latin typeface="+mn-ea"/>
              </a:rPr>
              <a:t>키값이</a:t>
            </a:r>
            <a:r>
              <a:rPr lang="ko-KR" altLang="en-US" sz="1400" dirty="0">
                <a:latin typeface="+mn-ea"/>
              </a:rPr>
              <a:t> 모든 </a:t>
            </a:r>
            <a:r>
              <a:rPr lang="en-US" altLang="ko-KR" sz="1400" dirty="0">
                <a:latin typeface="+mn-ea"/>
              </a:rPr>
              <a:t>order</a:t>
            </a:r>
            <a:r>
              <a:rPr lang="ko-KR" altLang="en-US" sz="1400" dirty="0">
                <a:latin typeface="+mn-ea"/>
              </a:rPr>
              <a:t>에 반영된다</a:t>
            </a:r>
            <a:r>
              <a:rPr lang="en-US" altLang="ko-KR" sz="1400" dirty="0">
                <a:latin typeface="+mn-ea"/>
              </a:rPr>
              <a:t>.</a:t>
            </a:r>
            <a:endParaRPr lang="ko-Kore-KR" altLang="en-US" sz="1400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575419-D58B-4748-B125-028A0D879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5"/>
          <a:stretch/>
        </p:blipFill>
        <p:spPr>
          <a:xfrm>
            <a:off x="784298" y="1525544"/>
            <a:ext cx="1585908" cy="2732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595240-A20C-9B4E-A0E3-58CD9E86405B}"/>
              </a:ext>
            </a:extLst>
          </p:cNvPr>
          <p:cNvSpPr txBox="1"/>
          <p:nvPr/>
        </p:nvSpPr>
        <p:spPr>
          <a:xfrm>
            <a:off x="807240" y="428621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issuer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E67437-81C4-6441-9551-8DA098628797}"/>
              </a:ext>
            </a:extLst>
          </p:cNvPr>
          <p:cNvSpPr/>
          <p:nvPr/>
        </p:nvSpPr>
        <p:spPr>
          <a:xfrm>
            <a:off x="2904476" y="4744848"/>
            <a:ext cx="8558981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</a:rPr>
              <a:t>발행사</a:t>
            </a:r>
            <a:r>
              <a:rPr lang="ko-KR" altLang="en-US" sz="1400" dirty="0">
                <a:latin typeface="+mn-ea"/>
              </a:rPr>
              <a:t> 정보를 담는 테이블로 발행사명등을 포함한다</a:t>
            </a:r>
            <a:r>
              <a:rPr lang="en-US" altLang="ko-KR" sz="1400" dirty="0">
                <a:latin typeface="+mn-ea"/>
              </a:rPr>
              <a:t>.</a:t>
            </a:r>
            <a:endParaRPr lang="ko-Kore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B2251C-7316-CC4C-BF5C-E462613D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8" y="4825255"/>
            <a:ext cx="1662958" cy="8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56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5A1D0-161F-754B-863C-CEC520811630}"/>
              </a:ext>
            </a:extLst>
          </p:cNvPr>
          <p:cNvSpPr txBox="1"/>
          <p:nvPr/>
        </p:nvSpPr>
        <p:spPr>
          <a:xfrm>
            <a:off x="784298" y="1182030"/>
            <a:ext cx="95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order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C5945-29D2-0146-A846-2ADAC516F685}"/>
              </a:ext>
            </a:extLst>
          </p:cNvPr>
          <p:cNvSpPr/>
          <p:nvPr/>
        </p:nvSpPr>
        <p:spPr>
          <a:xfrm>
            <a:off x="2792964" y="1925084"/>
            <a:ext cx="8558981" cy="2312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Credit connect</a:t>
            </a:r>
            <a:r>
              <a:rPr lang="ko-KR" altLang="en-US" sz="1400" dirty="0">
                <a:latin typeface="+mn-ea"/>
              </a:rPr>
              <a:t>에서 생성되는 모든 주문을 저장하는 테이블로 가장 중요한 </a:t>
            </a:r>
            <a:r>
              <a:rPr lang="en-US" altLang="ko-KR" sz="1400" dirty="0">
                <a:latin typeface="+mn-ea"/>
              </a:rPr>
              <a:t>order book</a:t>
            </a:r>
            <a:r>
              <a:rPr lang="ko-KR" altLang="en-US" sz="1400" dirty="0">
                <a:latin typeface="+mn-ea"/>
              </a:rPr>
              <a:t>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o</a:t>
            </a:r>
            <a:r>
              <a:rPr lang="en-US" altLang="ko-Kore-KR" sz="1400" dirty="0">
                <a:latin typeface="+mn-ea"/>
              </a:rPr>
              <a:t>rder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table</a:t>
            </a:r>
            <a:r>
              <a:rPr lang="ko-KR" altLang="en-US" sz="1400" dirty="0">
                <a:latin typeface="+mn-ea"/>
              </a:rPr>
              <a:t>에 주문을 생성하기 위해서는 반드시 다음과 같은 값을 가지고 있어야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{</a:t>
            </a:r>
            <a:r>
              <a:rPr lang="ko-KR" altLang="en-US" sz="1400" dirty="0">
                <a:latin typeface="+mn-ea"/>
              </a:rPr>
              <a:t>회원</a:t>
            </a:r>
            <a:r>
              <a:rPr lang="en-US" altLang="ko-KR" sz="1400" dirty="0">
                <a:latin typeface="+mn-ea"/>
              </a:rPr>
              <a:t>id, mother</a:t>
            </a:r>
            <a:r>
              <a:rPr lang="ko-KR" altLang="en-US" sz="1400" dirty="0">
                <a:latin typeface="+mn-ea"/>
              </a:rPr>
              <a:t>주문</a:t>
            </a:r>
            <a:r>
              <a:rPr lang="en-US" altLang="ko-KR" sz="1400" dirty="0">
                <a:latin typeface="+mn-ea"/>
              </a:rPr>
              <a:t>id, </a:t>
            </a:r>
            <a:r>
              <a:rPr lang="ko-KR" altLang="en-US" sz="1400" dirty="0">
                <a:latin typeface="+mn-ea"/>
              </a:rPr>
              <a:t>주문할 채권 </a:t>
            </a:r>
            <a:r>
              <a:rPr lang="en-US" altLang="ko-KR" sz="1400" dirty="0" err="1">
                <a:latin typeface="+mn-ea"/>
              </a:rPr>
              <a:t>KRcode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팔자 또는 사자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날짜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가격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거래량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flag}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</a:t>
            </a:r>
            <a:r>
              <a:rPr lang="en-US" altLang="ko-KR" sz="1400" dirty="0">
                <a:latin typeface="+mn-ea"/>
              </a:rPr>
              <a:t> order table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 err="1">
                <a:latin typeface="+mn-ea"/>
              </a:rPr>
              <a:t>종목코드가</a:t>
            </a:r>
            <a:r>
              <a:rPr lang="ko-KR" altLang="en-US" sz="1400" dirty="0">
                <a:latin typeface="+mn-ea"/>
              </a:rPr>
              <a:t> 반드시 필요하기 때문에 </a:t>
            </a:r>
            <a:r>
              <a:rPr lang="ko-KR" altLang="en-US" sz="1400" dirty="0" err="1">
                <a:latin typeface="+mn-ea"/>
              </a:rPr>
              <a:t>사자주문과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교체주문은</a:t>
            </a:r>
            <a:r>
              <a:rPr lang="ko-KR" altLang="en-US" sz="1400" dirty="0">
                <a:latin typeface="+mn-ea"/>
              </a:rPr>
              <a:t> 직접 이곳에 정보를 기록할 수 없고 </a:t>
            </a:r>
            <a:r>
              <a:rPr lang="en-US" altLang="ko-KR" sz="1400" dirty="0" err="1">
                <a:latin typeface="+mn-ea"/>
              </a:rPr>
              <a:t>deal_base_order_table</a:t>
            </a:r>
            <a:r>
              <a:rPr lang="ko-KR" altLang="en-US" sz="1400" dirty="0">
                <a:latin typeface="+mn-ea"/>
              </a:rPr>
              <a:t>을 통해 프로세스를 밟아 종목이 특정되는 경우만 넣을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Order</a:t>
            </a:r>
            <a:r>
              <a:rPr lang="ko-KR" altLang="en-US" sz="1400" dirty="0">
                <a:latin typeface="+mn-ea"/>
              </a:rPr>
              <a:t>의 수정 상태도 모두 이 </a:t>
            </a:r>
            <a:r>
              <a:rPr lang="en-US" altLang="ko-KR" sz="1400" dirty="0">
                <a:latin typeface="+mn-ea"/>
              </a:rPr>
              <a:t>order</a:t>
            </a:r>
            <a:r>
              <a:rPr lang="ko-KR" altLang="en-US" sz="1400" dirty="0">
                <a:latin typeface="+mn-ea"/>
              </a:rPr>
              <a:t>안에 저장되며 </a:t>
            </a:r>
            <a:r>
              <a:rPr lang="en-US" altLang="ko-KR" sz="1400" dirty="0">
                <a:latin typeface="+mn-ea"/>
              </a:rPr>
              <a:t>flag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다르게 처리하여 </a:t>
            </a:r>
            <a:r>
              <a:rPr lang="en-US" altLang="ko-KR" sz="1400" dirty="0">
                <a:latin typeface="+mn-ea"/>
              </a:rPr>
              <a:t>working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order</a:t>
            </a:r>
            <a:r>
              <a:rPr lang="ko-KR" altLang="en-US" sz="1400" dirty="0">
                <a:latin typeface="+mn-ea"/>
              </a:rPr>
              <a:t>와 구분하도록 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827433-8F0C-4648-885C-A8760CB44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0" b="758"/>
          <a:stretch/>
        </p:blipFill>
        <p:spPr>
          <a:xfrm>
            <a:off x="947648" y="1763665"/>
            <a:ext cx="1578436" cy="21026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C63EFDF-137F-484F-80E7-CBC6DFAF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66" y="4288994"/>
            <a:ext cx="1676400" cy="20955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4D0BBA-2C44-A64C-A5F9-4593D082ED89}"/>
              </a:ext>
            </a:extLst>
          </p:cNvPr>
          <p:cNvSpPr/>
          <p:nvPr/>
        </p:nvSpPr>
        <p:spPr>
          <a:xfrm>
            <a:off x="2792963" y="4414337"/>
            <a:ext cx="8558981" cy="102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dirty="0" err="1">
                <a:latin typeface="+mn-ea"/>
              </a:rPr>
              <a:t>History_orders</a:t>
            </a:r>
            <a:r>
              <a:rPr lang="en-US" altLang="ko-Kore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테이블은 대규모 전자상거래 사이트에서 보듯이 향후 </a:t>
            </a:r>
            <a:r>
              <a:rPr lang="en-US" altLang="ko-KR" sz="1400" dirty="0">
                <a:latin typeface="+mn-ea"/>
              </a:rPr>
              <a:t>order table</a:t>
            </a:r>
            <a:r>
              <a:rPr lang="ko-KR" altLang="en-US" sz="1400" dirty="0">
                <a:latin typeface="+mn-ea"/>
              </a:rPr>
              <a:t>에 많은 쿼리가 붙게 되는 경우 속도저하등의 문제로 기존의 </a:t>
            </a:r>
            <a:r>
              <a:rPr lang="ko-KR" altLang="en-US" sz="1400" dirty="0" err="1">
                <a:latin typeface="+mn-ea"/>
              </a:rPr>
              <a:t>상태값만</a:t>
            </a:r>
            <a:r>
              <a:rPr lang="ko-KR" altLang="en-US" sz="1400" dirty="0">
                <a:latin typeface="+mn-ea"/>
              </a:rPr>
              <a:t> 남기고 수정사항들은 밖으로 분리해야 하는 경우가 생길 가능성이 있다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이에 대비하여 기존의 </a:t>
            </a:r>
            <a:r>
              <a:rPr lang="en-US" altLang="ko-KR" sz="1400" dirty="0">
                <a:latin typeface="+mn-ea"/>
              </a:rPr>
              <a:t>order table</a:t>
            </a:r>
            <a:r>
              <a:rPr lang="ko-KR" altLang="en-US" sz="1400" dirty="0">
                <a:latin typeface="+mn-ea"/>
              </a:rPr>
              <a:t>을 항상 똑같이 </a:t>
            </a:r>
            <a:r>
              <a:rPr lang="en-US" altLang="ko-KR" sz="1400" dirty="0">
                <a:latin typeface="+mn-ea"/>
              </a:rPr>
              <a:t>mirroring</a:t>
            </a:r>
            <a:r>
              <a:rPr lang="ko-KR" altLang="en-US" sz="1400" dirty="0">
                <a:latin typeface="+mn-ea"/>
              </a:rPr>
              <a:t> 하도록 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ko-Kore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90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5A1D0-161F-754B-863C-CEC520811630}"/>
              </a:ext>
            </a:extLst>
          </p:cNvPr>
          <p:cNvSpPr txBox="1"/>
          <p:nvPr/>
        </p:nvSpPr>
        <p:spPr>
          <a:xfrm>
            <a:off x="784298" y="1182030"/>
            <a:ext cx="262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 err="1"/>
              <a:t>deal_base_order</a:t>
            </a:r>
            <a:r>
              <a:rPr kumimoji="1" lang="en-US" altLang="ko-KR" dirty="0"/>
              <a:t> table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C5945-29D2-0146-A846-2ADAC516F685}"/>
              </a:ext>
            </a:extLst>
          </p:cNvPr>
          <p:cNvSpPr/>
          <p:nvPr/>
        </p:nvSpPr>
        <p:spPr>
          <a:xfrm>
            <a:off x="3699408" y="1804964"/>
            <a:ext cx="7809344" cy="2314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Credit Connect</a:t>
            </a:r>
            <a:r>
              <a:rPr lang="ko-KR" altLang="en-US" sz="1400" dirty="0">
                <a:latin typeface="+mn-ea"/>
              </a:rPr>
              <a:t>에서 사자주문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교체 주문 그리고 </a:t>
            </a:r>
            <a:r>
              <a:rPr lang="ko-KR" altLang="en-US" sz="1400" dirty="0" err="1">
                <a:latin typeface="+mn-ea"/>
              </a:rPr>
              <a:t>단자리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주문등</a:t>
            </a:r>
            <a:r>
              <a:rPr lang="ko-KR" altLang="en-US" sz="1400" dirty="0">
                <a:latin typeface="+mn-ea"/>
              </a:rPr>
              <a:t> 종목을 특정하지 않고 </a:t>
            </a:r>
            <a:r>
              <a:rPr lang="en-US" altLang="ko-KR" sz="1400" dirty="0">
                <a:latin typeface="+mn-ea"/>
              </a:rPr>
              <a:t>range</a:t>
            </a:r>
            <a:r>
              <a:rPr lang="ko-KR" altLang="en-US" sz="1400" dirty="0">
                <a:latin typeface="+mn-ea"/>
              </a:rPr>
              <a:t> 또는 특정 조건으로 딜 베이스 거래를 하는 경우가 발생한다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이런 이유로 </a:t>
            </a:r>
            <a:r>
              <a:rPr lang="en-US" altLang="ko-KR" sz="1400" dirty="0" err="1">
                <a:latin typeface="+mn-ea"/>
              </a:rPr>
              <a:t>order_table</a:t>
            </a:r>
            <a:r>
              <a:rPr lang="ko-KR" altLang="en-US" sz="1400" dirty="0">
                <a:latin typeface="+mn-ea"/>
              </a:rPr>
              <a:t>을 직접 사용할 수 없기 때문에 이런 경우 </a:t>
            </a:r>
            <a:r>
              <a:rPr lang="en-US" altLang="ko-KR" sz="1400" dirty="0" err="1">
                <a:latin typeface="+mn-ea"/>
              </a:rPr>
              <a:t>deal_base_order</a:t>
            </a:r>
            <a:r>
              <a:rPr lang="en-US" altLang="ko-KR" sz="1400" dirty="0">
                <a:latin typeface="+mn-ea"/>
              </a:rPr>
              <a:t> table</a:t>
            </a:r>
            <a:r>
              <a:rPr lang="ko-KR" altLang="en-US" sz="1400" dirty="0">
                <a:latin typeface="+mn-ea"/>
              </a:rPr>
              <a:t>을 통해 주문을 생성하는 경우만 </a:t>
            </a:r>
            <a:r>
              <a:rPr lang="en-US" altLang="ko-KR" sz="1400" dirty="0">
                <a:latin typeface="+mn-ea"/>
              </a:rPr>
              <a:t>order</a:t>
            </a:r>
            <a:r>
              <a:rPr lang="ko-KR" altLang="en-US" sz="1400" dirty="0">
                <a:latin typeface="+mn-ea"/>
              </a:rPr>
              <a:t>에 저장을 하고 그렇지 않은 경우는 이곳에서 처리하도록 유도한다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이 테이블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중심으로  </a:t>
            </a:r>
            <a:r>
              <a:rPr lang="en-US" altLang="ko-KR" sz="1400" dirty="0" err="1">
                <a:latin typeface="+mn-ea"/>
              </a:rPr>
              <a:t>deal_order_matching</a:t>
            </a:r>
            <a:r>
              <a:rPr lang="ko-KR" altLang="en-US" sz="1400" dirty="0">
                <a:latin typeface="+mn-ea"/>
              </a:rPr>
              <a:t> 테이블에서 팔자 주문을 매칭하고 그 팔자 주문에 사자 주문을 대응시키면 </a:t>
            </a:r>
            <a:r>
              <a:rPr lang="en-US" altLang="ko-KR" sz="1400" dirty="0" err="1">
                <a:latin typeface="+mn-ea"/>
              </a:rPr>
              <a:t>order_table</a:t>
            </a:r>
            <a:r>
              <a:rPr lang="ko-KR" altLang="en-US" sz="1400" dirty="0">
                <a:latin typeface="+mn-ea"/>
              </a:rPr>
              <a:t>로 그 정보가 보내지도록 구성한다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+mn-ea"/>
              </a:rPr>
              <a:t>deal_order_matching</a:t>
            </a:r>
            <a:r>
              <a:rPr lang="ko-KR" altLang="en-US" sz="1400" dirty="0">
                <a:latin typeface="+mn-ea"/>
              </a:rPr>
              <a:t>은 보여주기 위한 테이블로 추후 업데이트 되지는 않고 추가되기만 한다</a:t>
            </a:r>
            <a:r>
              <a:rPr lang="en-US" altLang="ko-KR" sz="1400" dirty="0">
                <a:latin typeface="+mn-ea"/>
              </a:rPr>
              <a:t>.</a:t>
            </a:r>
            <a:endParaRPr lang="ko-Kore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4EE01-723F-B24D-9398-E14F80AF0AD0}"/>
              </a:ext>
            </a:extLst>
          </p:cNvPr>
          <p:cNvSpPr txBox="1"/>
          <p:nvPr/>
        </p:nvSpPr>
        <p:spPr>
          <a:xfrm>
            <a:off x="757980" y="4311197"/>
            <a:ext cx="353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 err="1"/>
              <a:t>deal_base_order_matching</a:t>
            </a:r>
            <a:r>
              <a:rPr kumimoji="1" lang="en-US" altLang="ko-KR" dirty="0"/>
              <a:t> table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5A9EF6-4B76-0649-8CA3-620D45B0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98" y="1748207"/>
            <a:ext cx="1625600" cy="198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C30ACC-6071-B245-B10F-5D1D8960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8" y="5117558"/>
            <a:ext cx="1625600" cy="11168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F57AE6-1A89-6F4F-BB90-7991F899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98" y="1759835"/>
            <a:ext cx="1625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9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5A1D0-161F-754B-863C-CEC520811630}"/>
              </a:ext>
            </a:extLst>
          </p:cNvPr>
          <p:cNvSpPr txBox="1"/>
          <p:nvPr/>
        </p:nvSpPr>
        <p:spPr>
          <a:xfrm>
            <a:off x="784298" y="118203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 err="1"/>
              <a:t>confirm_order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C5945-29D2-0146-A846-2ADAC516F685}"/>
              </a:ext>
            </a:extLst>
          </p:cNvPr>
          <p:cNvSpPr/>
          <p:nvPr/>
        </p:nvSpPr>
        <p:spPr>
          <a:xfrm>
            <a:off x="3347643" y="2220435"/>
            <a:ext cx="7809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dirty="0">
                <a:latin typeface="+mn-ea"/>
              </a:rPr>
              <a:t>Order table</a:t>
            </a:r>
            <a:r>
              <a:rPr lang="ko-KR" altLang="en-US" sz="1400" dirty="0">
                <a:latin typeface="+mn-ea"/>
              </a:rPr>
              <a:t>에 생성된 사자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팔자 주문이 서로 가격과 수량이 매칭이 되어서 확정을 치면 생기는 테이블로 </a:t>
            </a:r>
            <a:r>
              <a:rPr lang="en-US" altLang="ko-KR" sz="1400" dirty="0" err="1">
                <a:latin typeface="+mn-ea"/>
              </a:rPr>
              <a:t>sell_order_id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 err="1">
                <a:latin typeface="+mn-ea"/>
              </a:rPr>
              <a:t>buy_order_id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반드시 가지고 있어야 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양쪽의 확정을 바탕으로 생성되며 여기에 생성된 정보는 향후 </a:t>
            </a:r>
            <a:r>
              <a:rPr lang="en-US" altLang="ko-KR" sz="1400" dirty="0" err="1">
                <a:latin typeface="+mn-ea"/>
              </a:rPr>
              <a:t>settle_id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가진 사람들이 볼 수 있도록 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Settle_id</a:t>
            </a:r>
            <a:r>
              <a:rPr lang="ko-KR" altLang="en-US" sz="1400" dirty="0">
                <a:latin typeface="+mn-ea"/>
              </a:rPr>
              <a:t>는 이 정보를 바탕으로 실제 자금을 주고 받는 업무를 하는 부서 사람들의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 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rgbClr val="FF0000"/>
                </a:solidFill>
                <a:latin typeface="+mn-ea"/>
              </a:rPr>
              <a:t>**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필요에 따라 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</a:rPr>
              <a:t>confirm_flag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추가하도록 한다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endParaRPr lang="ko-Kore-KR" altLang="en-US" sz="1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E6875E-D8A5-5F48-8302-34E1B6DE8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72740" r="61428" b="4912"/>
          <a:stretch/>
        </p:blipFill>
        <p:spPr>
          <a:xfrm>
            <a:off x="1035013" y="2165505"/>
            <a:ext cx="1585521" cy="17777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3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시스템 아키텍처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9" y="2408664"/>
            <a:ext cx="6147049" cy="287746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200" dirty="0">
                <a:latin typeface="+mn-ea"/>
              </a:rPr>
              <a:t>전체 아키텍처</a:t>
            </a:r>
            <a:endParaRPr lang="en-US" altLang="ko-KR" sz="32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200" dirty="0">
                <a:latin typeface="+mn-ea"/>
              </a:rPr>
              <a:t>세부 구조도</a:t>
            </a:r>
          </a:p>
        </p:txBody>
      </p:sp>
    </p:spTree>
    <p:extLst>
      <p:ext uri="{BB962C8B-B14F-4D97-AF65-F5344CB8AC3E}">
        <p14:creationId xmlns:p14="http://schemas.microsoft.com/office/powerpoint/2010/main" val="2282133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전체 아키텍처</a:t>
            </a:r>
          </a:p>
        </p:txBody>
      </p:sp>
      <p:pic>
        <p:nvPicPr>
          <p:cNvPr id="11" name="Picture 2" descr="1. Apache Kafka 소개 및 아키텍쳐 - 개발자 황준일">
            <a:extLst>
              <a:ext uri="{FF2B5EF4-FFF2-40B4-BE49-F238E27FC236}">
                <a16:creationId xmlns:a16="http://schemas.microsoft.com/office/drawing/2014/main" id="{A24E6233-1C33-B140-B930-1B2DACE82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25" y="5879271"/>
            <a:ext cx="1602921" cy="47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A4F08B1A-02E5-CE48-A561-19E5A2AEF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6391" y="4112283"/>
            <a:ext cx="914400" cy="914400"/>
          </a:xfrm>
          <a:prstGeom prst="rect">
            <a:avLst/>
          </a:prstGeom>
        </p:spPr>
      </p:pic>
      <p:pic>
        <p:nvPicPr>
          <p:cNvPr id="9" name="그래픽 8" descr="서버">
            <a:extLst>
              <a:ext uri="{FF2B5EF4-FFF2-40B4-BE49-F238E27FC236}">
                <a16:creationId xmlns:a16="http://schemas.microsoft.com/office/drawing/2014/main" id="{60C0FF80-1201-0347-B9DB-15DECAC80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3653" y="1329259"/>
            <a:ext cx="914400" cy="914400"/>
          </a:xfrm>
          <a:prstGeom prst="rect">
            <a:avLst/>
          </a:prstGeom>
        </p:spPr>
      </p:pic>
      <p:pic>
        <p:nvPicPr>
          <p:cNvPr id="33" name="그래픽 32" descr="이더넷">
            <a:extLst>
              <a:ext uri="{FF2B5EF4-FFF2-40B4-BE49-F238E27FC236}">
                <a16:creationId xmlns:a16="http://schemas.microsoft.com/office/drawing/2014/main" id="{DEE73336-7778-A34C-91D0-C81A35EC9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915616" y="5108551"/>
            <a:ext cx="914400" cy="627041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F0D164BB-E3D4-3A43-AB7C-FB7C753E7C26}"/>
              </a:ext>
            </a:extLst>
          </p:cNvPr>
          <p:cNvCxnSpPr>
            <a:cxnSpLocks/>
            <a:stCxn id="40" idx="2"/>
            <a:endCxn id="11" idx="1"/>
          </p:cNvCxnSpPr>
          <p:nvPr/>
        </p:nvCxnSpPr>
        <p:spPr>
          <a:xfrm rot="16200000" flipH="1">
            <a:off x="3407767" y="1830950"/>
            <a:ext cx="1874854" cy="6700662"/>
          </a:xfrm>
          <a:prstGeom prst="bentConnector2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C41E7C-CC8A-F44C-A215-CAA506DD3747}"/>
              </a:ext>
            </a:extLst>
          </p:cNvPr>
          <p:cNvSpPr txBox="1"/>
          <p:nvPr/>
        </p:nvSpPr>
        <p:spPr>
          <a:xfrm>
            <a:off x="8663938" y="4268996"/>
            <a:ext cx="100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Message</a:t>
            </a:r>
          </a:p>
          <a:p>
            <a:pPr algn="ctr"/>
            <a:r>
              <a:rPr kumimoji="1" lang="en-US" altLang="ko-KR" dirty="0"/>
              <a:t>DB</a:t>
            </a:r>
            <a:endParaRPr kumimoji="1" lang="ko-Kore-KR" altLang="en-US" dirty="0"/>
          </a:p>
        </p:txBody>
      </p:sp>
      <p:pic>
        <p:nvPicPr>
          <p:cNvPr id="40" name="그래픽 39" descr="프로그래머">
            <a:extLst>
              <a:ext uri="{FF2B5EF4-FFF2-40B4-BE49-F238E27FC236}">
                <a16:creationId xmlns:a16="http://schemas.microsoft.com/office/drawing/2014/main" id="{B9EBBF8E-ABAD-824C-BEA3-D13F2A0E7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7663" y="3329454"/>
            <a:ext cx="914400" cy="914400"/>
          </a:xfrm>
          <a:prstGeom prst="rect">
            <a:avLst/>
          </a:prstGeom>
        </p:spPr>
      </p:pic>
      <p:pic>
        <p:nvPicPr>
          <p:cNvPr id="44" name="그래픽 43" descr="클라우드 동기화 중">
            <a:extLst>
              <a:ext uri="{FF2B5EF4-FFF2-40B4-BE49-F238E27FC236}">
                <a16:creationId xmlns:a16="http://schemas.microsoft.com/office/drawing/2014/main" id="{89031A4D-2910-9B4C-856F-98E692843B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4077" y="4232717"/>
            <a:ext cx="914400" cy="9144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8A09048-2499-2C41-A99B-B88C1CD782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2298" y="2679850"/>
            <a:ext cx="1516449" cy="151644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FBC8DB3-4098-474D-9550-F359CE0C911B}"/>
              </a:ext>
            </a:extLst>
          </p:cNvPr>
          <p:cNvSpPr txBox="1"/>
          <p:nvPr/>
        </p:nvSpPr>
        <p:spPr>
          <a:xfrm>
            <a:off x="5925524" y="4196299"/>
            <a:ext cx="118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Blockchain</a:t>
            </a:r>
            <a:endParaRPr kumimoji="1" lang="ko-Kore-KR" altLang="en-US" dirty="0"/>
          </a:p>
        </p:txBody>
      </p:sp>
      <p:pic>
        <p:nvPicPr>
          <p:cNvPr id="61" name="그래픽 60" descr="데이터베이스">
            <a:extLst>
              <a:ext uri="{FF2B5EF4-FFF2-40B4-BE49-F238E27FC236}">
                <a16:creationId xmlns:a16="http://schemas.microsoft.com/office/drawing/2014/main" id="{69E1008B-89E7-6949-BD56-F8FFDCBB87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89971" y="2934940"/>
            <a:ext cx="91440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6BCF8D7-9CE7-1244-BD83-B7ACAF044FBA}"/>
              </a:ext>
            </a:extLst>
          </p:cNvPr>
          <p:cNvSpPr txBox="1"/>
          <p:nvPr/>
        </p:nvSpPr>
        <p:spPr>
          <a:xfrm>
            <a:off x="4012183" y="3742951"/>
            <a:ext cx="45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DB</a:t>
            </a:r>
            <a:endParaRPr kumimoji="1" lang="ko-Kore-KR" altLang="en-US" dirty="0"/>
          </a:p>
        </p:txBody>
      </p:sp>
      <p:pic>
        <p:nvPicPr>
          <p:cNvPr id="65" name="그래픽 64" descr="이더넷">
            <a:extLst>
              <a:ext uri="{FF2B5EF4-FFF2-40B4-BE49-F238E27FC236}">
                <a16:creationId xmlns:a16="http://schemas.microsoft.com/office/drawing/2014/main" id="{925AF8F4-2A27-7043-B6A1-D83F5DA967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3793652" y="2287548"/>
            <a:ext cx="914400" cy="627041"/>
          </a:xfrm>
          <a:prstGeom prst="rect">
            <a:avLst/>
          </a:prstGeom>
        </p:spPr>
      </p:pic>
      <p:pic>
        <p:nvPicPr>
          <p:cNvPr id="68" name="그래픽 67" descr="프로그래머">
            <a:extLst>
              <a:ext uri="{FF2B5EF4-FFF2-40B4-BE49-F238E27FC236}">
                <a16:creationId xmlns:a16="http://schemas.microsoft.com/office/drawing/2014/main" id="{972C1A7D-B8E9-904A-ADAF-BB398EC45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9536" y="2171094"/>
            <a:ext cx="914400" cy="914400"/>
          </a:xfrm>
          <a:prstGeom prst="rect">
            <a:avLst/>
          </a:prstGeom>
        </p:spPr>
      </p:pic>
      <p:pic>
        <p:nvPicPr>
          <p:cNvPr id="69" name="그래픽 68" descr="프로그래머">
            <a:extLst>
              <a:ext uri="{FF2B5EF4-FFF2-40B4-BE49-F238E27FC236}">
                <a16:creationId xmlns:a16="http://schemas.microsoft.com/office/drawing/2014/main" id="{DD82CE1E-1A48-3647-99E6-A2D734ABE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9536" y="3315581"/>
            <a:ext cx="914400" cy="914400"/>
          </a:xfrm>
          <a:prstGeom prst="rect">
            <a:avLst/>
          </a:prstGeom>
        </p:spPr>
      </p:pic>
      <p:pic>
        <p:nvPicPr>
          <p:cNvPr id="70" name="그래픽 69" descr="프로그래머">
            <a:extLst>
              <a:ext uri="{FF2B5EF4-FFF2-40B4-BE49-F238E27FC236}">
                <a16:creationId xmlns:a16="http://schemas.microsoft.com/office/drawing/2014/main" id="{D4CFE4D8-D60B-7D4A-A635-C1C5996460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9536" y="4460068"/>
            <a:ext cx="914400" cy="914400"/>
          </a:xfrm>
          <a:prstGeom prst="rect">
            <a:avLst/>
          </a:prstGeom>
        </p:spPr>
      </p:pic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E52BD94E-B151-2D4F-AA94-2D5B22B09F14}"/>
              </a:ext>
            </a:extLst>
          </p:cNvPr>
          <p:cNvCxnSpPr>
            <a:stCxn id="68" idx="1"/>
            <a:endCxn id="70" idx="1"/>
          </p:cNvCxnSpPr>
          <p:nvPr/>
        </p:nvCxnSpPr>
        <p:spPr>
          <a:xfrm rot="10800000" flipV="1">
            <a:off x="10349536" y="2628294"/>
            <a:ext cx="12700" cy="2288974"/>
          </a:xfrm>
          <a:prstGeom prst="bentConnector3">
            <a:avLst>
              <a:gd name="adj1" fmla="val 1800000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5B2A36B9-0325-984A-A2DC-815802573A5F}"/>
              </a:ext>
            </a:extLst>
          </p:cNvPr>
          <p:cNvCxnSpPr>
            <a:cxnSpLocks/>
            <a:stCxn id="11" idx="3"/>
            <a:endCxn id="69" idx="1"/>
          </p:cNvCxnSpPr>
          <p:nvPr/>
        </p:nvCxnSpPr>
        <p:spPr>
          <a:xfrm flipV="1">
            <a:off x="9298446" y="3772781"/>
            <a:ext cx="1051090" cy="234592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49D4CDA1-F11C-9D46-8B0F-22D6756A5C1C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1826590" y="1274807"/>
            <a:ext cx="1222921" cy="2886375"/>
          </a:xfrm>
          <a:prstGeom prst="bentConnector2">
            <a:avLst/>
          </a:prstGeom>
          <a:ln w="19050">
            <a:solidFill>
              <a:srgbClr val="00206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50F2A953-50AF-CE4F-B2D7-23A53B3D1D3C}"/>
              </a:ext>
            </a:extLst>
          </p:cNvPr>
          <p:cNvCxnSpPr>
            <a:cxnSpLocks/>
          </p:cNvCxnSpPr>
          <p:nvPr/>
        </p:nvCxnSpPr>
        <p:spPr>
          <a:xfrm>
            <a:off x="4704371" y="2114818"/>
            <a:ext cx="5385817" cy="1456539"/>
          </a:xfrm>
          <a:prstGeom prst="bentConnector3">
            <a:avLst>
              <a:gd name="adj1" fmla="val 94981"/>
            </a:avLst>
          </a:prstGeom>
          <a:ln w="19050">
            <a:solidFill>
              <a:srgbClr val="00206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848D9C59-F4DA-634B-8DB7-FF37E508BCB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288747" y="3438075"/>
            <a:ext cx="2801441" cy="2492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8A07A7AE-D1E0-474F-871D-0F1C593384D4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1452063" y="3786654"/>
            <a:ext cx="1482014" cy="903263"/>
          </a:xfrm>
          <a:prstGeom prst="bentConnector3">
            <a:avLst>
              <a:gd name="adj1" fmla="val 21153"/>
            </a:avLst>
          </a:prstGeom>
          <a:ln w="19050">
            <a:solidFill>
              <a:srgbClr val="7030A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A23616AD-07C6-BB46-AC5A-C72C3DFFF95C}"/>
              </a:ext>
            </a:extLst>
          </p:cNvPr>
          <p:cNvCxnSpPr>
            <a:cxnSpLocks/>
            <a:stCxn id="50" idx="1"/>
            <a:endCxn id="44" idx="3"/>
          </p:cNvCxnSpPr>
          <p:nvPr/>
        </p:nvCxnSpPr>
        <p:spPr>
          <a:xfrm rot="10800000" flipV="1">
            <a:off x="3848478" y="3438075"/>
            <a:ext cx="1923821" cy="1251842"/>
          </a:xfrm>
          <a:prstGeom prst="bentConnector3">
            <a:avLst>
              <a:gd name="adj1" fmla="val 29013"/>
            </a:avLst>
          </a:prstGeom>
          <a:ln w="19050">
            <a:solidFill>
              <a:srgbClr val="7030A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93D2E3-5DED-3A49-A61E-6A1F4F449950}"/>
              </a:ext>
            </a:extLst>
          </p:cNvPr>
          <p:cNvSpPr txBox="1"/>
          <p:nvPr/>
        </p:nvSpPr>
        <p:spPr>
          <a:xfrm>
            <a:off x="1183282" y="5104330"/>
            <a:ext cx="5650675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/>
              <a:t>시스템 완결성을 위하여 클라이언트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서버 시스템을 메인시스템으로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블록체인을</a:t>
            </a:r>
            <a:r>
              <a:rPr kumimoji="1" lang="ko-KR" altLang="en-US" sz="1200" dirty="0"/>
              <a:t> 서브 시스템으로 둬 한쪽 시스템이 고장이 생기더라도 </a:t>
            </a:r>
            <a:r>
              <a:rPr kumimoji="1" lang="ko-KR" altLang="en-US" sz="1200" dirty="0" err="1"/>
              <a:t>다른쪽</a:t>
            </a:r>
            <a:r>
              <a:rPr kumimoji="1" lang="ko-KR" altLang="en-US" sz="1200" dirty="0"/>
              <a:t> 시스템으로 커버할 수 있도록 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카프카를 이용하여 메시지 서버를 설정한다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C475F1-EF54-8846-AF94-C9553EECB98F}"/>
              </a:ext>
            </a:extLst>
          </p:cNvPr>
          <p:cNvSpPr txBox="1"/>
          <p:nvPr/>
        </p:nvSpPr>
        <p:spPr>
          <a:xfrm>
            <a:off x="3639408" y="1068276"/>
            <a:ext cx="13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Main Server</a:t>
            </a:r>
            <a:endParaRPr kumimoji="1" lang="ko-Kore-KR" altLang="en-US" dirty="0"/>
          </a:p>
        </p:txBody>
      </p:sp>
      <p:pic>
        <p:nvPicPr>
          <p:cNvPr id="48" name="그래픽 47" descr="서버">
            <a:extLst>
              <a:ext uri="{FF2B5EF4-FFF2-40B4-BE49-F238E27FC236}">
                <a16:creationId xmlns:a16="http://schemas.microsoft.com/office/drawing/2014/main" id="{CC7118D2-DC15-E443-952B-3BDAEF73D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5683" y="3034519"/>
            <a:ext cx="914400" cy="914400"/>
          </a:xfrm>
          <a:prstGeom prst="rect">
            <a:avLst/>
          </a:prstGeom>
        </p:spPr>
      </p:pic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99C7FA09-E2B8-274D-9A49-C517FAC90686}"/>
              </a:ext>
            </a:extLst>
          </p:cNvPr>
          <p:cNvSpPr/>
          <p:nvPr/>
        </p:nvSpPr>
        <p:spPr>
          <a:xfrm>
            <a:off x="2184776" y="1567832"/>
            <a:ext cx="749301" cy="124386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0BFF34-7D30-FB4C-A683-D9646EB973FB}"/>
              </a:ext>
            </a:extLst>
          </p:cNvPr>
          <p:cNvSpPr txBox="1"/>
          <p:nvPr/>
        </p:nvSpPr>
        <p:spPr>
          <a:xfrm>
            <a:off x="1863692" y="122305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외부 데이터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AD89B9-F8F7-1746-AAAB-EB118CA83455}"/>
              </a:ext>
            </a:extLst>
          </p:cNvPr>
          <p:cNvSpPr txBox="1"/>
          <p:nvPr/>
        </p:nvSpPr>
        <p:spPr>
          <a:xfrm>
            <a:off x="1949207" y="2735569"/>
            <a:ext cx="113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server</a:t>
            </a:r>
            <a:endParaRPr kumimoji="1" lang="ko-Kore-KR" altLang="en-US" dirty="0"/>
          </a:p>
        </p:txBody>
      </p:sp>
      <p:pic>
        <p:nvPicPr>
          <p:cNvPr id="57" name="그래픽 56" descr="이더넷">
            <a:extLst>
              <a:ext uri="{FF2B5EF4-FFF2-40B4-BE49-F238E27FC236}">
                <a16:creationId xmlns:a16="http://schemas.microsoft.com/office/drawing/2014/main" id="{E8EF80FC-A4F1-8347-B0CC-0A3074D38E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60488" y="3131736"/>
            <a:ext cx="914400" cy="627041"/>
          </a:xfrm>
          <a:prstGeom prst="rect">
            <a:avLst/>
          </a:prstGeom>
        </p:spPr>
      </p:pic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2A5C51CB-FA2C-4B4D-9D92-DB67E7A6D96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704371" y="2114818"/>
            <a:ext cx="3649220" cy="1997465"/>
          </a:xfrm>
          <a:prstGeom prst="bentConnector2">
            <a:avLst/>
          </a:prstGeom>
          <a:ln w="19050">
            <a:solidFill>
              <a:srgbClr val="00206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9434C79D-A3A0-4A40-942B-9E472D296378}"/>
              </a:ext>
            </a:extLst>
          </p:cNvPr>
          <p:cNvCxnSpPr>
            <a:cxnSpLocks/>
            <a:stCxn id="50" idx="1"/>
            <a:endCxn id="61" idx="3"/>
          </p:cNvCxnSpPr>
          <p:nvPr/>
        </p:nvCxnSpPr>
        <p:spPr>
          <a:xfrm rot="10800000">
            <a:off x="4704372" y="3392141"/>
            <a:ext cx="1067927" cy="4593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196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구조도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E6296-D0FF-C042-A5D6-3AE0C506D18A}"/>
              </a:ext>
            </a:extLst>
          </p:cNvPr>
          <p:cNvSpPr txBox="1"/>
          <p:nvPr/>
        </p:nvSpPr>
        <p:spPr>
          <a:xfrm>
            <a:off x="757980" y="1248755"/>
            <a:ext cx="336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Client &amp; Server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based</a:t>
            </a:r>
            <a:r>
              <a:rPr kumimoji="1" lang="ko-KR" altLang="en-US" dirty="0"/>
              <a:t> </a:t>
            </a:r>
            <a:r>
              <a:rPr kumimoji="1" lang="en-US" altLang="ko-KR" dirty="0"/>
              <a:t>structure</a:t>
            </a:r>
            <a:endParaRPr kumimoji="1" lang="ko-Kore-KR" altLang="en-US" dirty="0"/>
          </a:p>
        </p:txBody>
      </p:sp>
      <p:pic>
        <p:nvPicPr>
          <p:cNvPr id="13" name="그래픽 12" descr="서버">
            <a:extLst>
              <a:ext uri="{FF2B5EF4-FFF2-40B4-BE49-F238E27FC236}">
                <a16:creationId xmlns:a16="http://schemas.microsoft.com/office/drawing/2014/main" id="{897CADC2-60C1-6249-981B-5235CD9B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196" y="1713893"/>
            <a:ext cx="914400" cy="914400"/>
          </a:xfrm>
          <a:prstGeom prst="rect">
            <a:avLst/>
          </a:prstGeom>
        </p:spPr>
      </p:pic>
      <p:pic>
        <p:nvPicPr>
          <p:cNvPr id="17" name="그래픽 16" descr="프로그래머">
            <a:extLst>
              <a:ext uri="{FF2B5EF4-FFF2-40B4-BE49-F238E27FC236}">
                <a16:creationId xmlns:a16="http://schemas.microsoft.com/office/drawing/2014/main" id="{28F78CC9-E7FA-8A4C-8C11-FE46210C5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113" y="2528503"/>
            <a:ext cx="914400" cy="914400"/>
          </a:xfrm>
          <a:prstGeom prst="rect">
            <a:avLst/>
          </a:prstGeom>
        </p:spPr>
      </p:pic>
      <p:pic>
        <p:nvPicPr>
          <p:cNvPr id="21" name="그래픽 20" descr="데이터베이스">
            <a:extLst>
              <a:ext uri="{FF2B5EF4-FFF2-40B4-BE49-F238E27FC236}">
                <a16:creationId xmlns:a16="http://schemas.microsoft.com/office/drawing/2014/main" id="{4F1DFA27-9782-F142-993D-F5885DA23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3514" y="331957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89F57-1EA2-6840-B31C-BB35E0708950}"/>
              </a:ext>
            </a:extLst>
          </p:cNvPr>
          <p:cNvSpPr txBox="1"/>
          <p:nvPr/>
        </p:nvSpPr>
        <p:spPr>
          <a:xfrm>
            <a:off x="5815726" y="4127585"/>
            <a:ext cx="45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DB</a:t>
            </a:r>
            <a:endParaRPr kumimoji="1" lang="ko-Kore-KR" altLang="en-US" dirty="0"/>
          </a:p>
        </p:txBody>
      </p:sp>
      <p:pic>
        <p:nvPicPr>
          <p:cNvPr id="23" name="그래픽 22" descr="이더넷">
            <a:extLst>
              <a:ext uri="{FF2B5EF4-FFF2-40B4-BE49-F238E27FC236}">
                <a16:creationId xmlns:a16="http://schemas.microsoft.com/office/drawing/2014/main" id="{E101B7AF-8A1C-9143-B331-7ACCD0DEC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5586616" y="2647255"/>
            <a:ext cx="914400" cy="627041"/>
          </a:xfrm>
          <a:prstGeom prst="rect">
            <a:avLst/>
          </a:prstGeom>
        </p:spPr>
      </p:pic>
      <p:pic>
        <p:nvPicPr>
          <p:cNvPr id="25" name="그래픽 24" descr="프로그래머">
            <a:extLst>
              <a:ext uri="{FF2B5EF4-FFF2-40B4-BE49-F238E27FC236}">
                <a16:creationId xmlns:a16="http://schemas.microsoft.com/office/drawing/2014/main" id="{B7CE15B0-B7D4-E14D-9F3C-B44960E4F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7915" y="2463539"/>
            <a:ext cx="914400" cy="914400"/>
          </a:xfrm>
          <a:prstGeom prst="rect">
            <a:avLst/>
          </a:prstGeom>
        </p:spPr>
      </p:pic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1DEB3C12-7D53-A849-B493-CB11B7AAB2F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43513" y="2487025"/>
            <a:ext cx="3837940" cy="498678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6F6C7915-C14F-8D46-959A-81B2474979F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406179" y="2498002"/>
            <a:ext cx="3851736" cy="422737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727C2C-142B-8D4D-AD5E-4C8472AFFB78}"/>
              </a:ext>
            </a:extLst>
          </p:cNvPr>
          <p:cNvSpPr/>
          <p:nvPr/>
        </p:nvSpPr>
        <p:spPr>
          <a:xfrm>
            <a:off x="1033154" y="4460068"/>
            <a:ext cx="10139162" cy="199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931B19-DC31-2D48-A917-4F362C771EED}"/>
              </a:ext>
            </a:extLst>
          </p:cNvPr>
          <p:cNvSpPr txBox="1"/>
          <p:nvPr/>
        </p:nvSpPr>
        <p:spPr>
          <a:xfrm>
            <a:off x="757980" y="3526787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+mn-ea"/>
              </a:rPr>
              <a:t>클라이언트 </a:t>
            </a:r>
            <a:r>
              <a:rPr kumimoji="1" lang="en-US" altLang="ko-KR" sz="1400" dirty="0">
                <a:latin typeface="+mn-ea"/>
              </a:rPr>
              <a:t>A</a:t>
            </a:r>
          </a:p>
          <a:p>
            <a:pPr algn="ctr"/>
            <a:r>
              <a:rPr kumimoji="1" lang="en-US" altLang="ko-Kore-KR" sz="1400" dirty="0">
                <a:latin typeface="+mn-ea"/>
              </a:rPr>
              <a:t>(Producer)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D3C12E-7426-B640-AA49-DFF29D5F1712}"/>
              </a:ext>
            </a:extLst>
          </p:cNvPr>
          <p:cNvSpPr txBox="1"/>
          <p:nvPr/>
        </p:nvSpPr>
        <p:spPr>
          <a:xfrm>
            <a:off x="10142577" y="3418155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+mn-ea"/>
              </a:rPr>
              <a:t>클라이언트 </a:t>
            </a:r>
            <a:r>
              <a:rPr kumimoji="1" lang="en-US" altLang="ko-KR" sz="1400" dirty="0">
                <a:latin typeface="+mn-ea"/>
              </a:rPr>
              <a:t>B</a:t>
            </a:r>
          </a:p>
          <a:p>
            <a:pPr algn="ctr"/>
            <a:r>
              <a:rPr kumimoji="1" lang="en-US" altLang="ko-Kore-KR" sz="1400" dirty="0">
                <a:latin typeface="+mn-ea"/>
              </a:rPr>
              <a:t>(Consumer)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95E2A4-84BD-3347-B486-AAD1189A17AA}"/>
              </a:ext>
            </a:extLst>
          </p:cNvPr>
          <p:cNvSpPr txBox="1"/>
          <p:nvPr/>
        </p:nvSpPr>
        <p:spPr>
          <a:xfrm>
            <a:off x="1214325" y="4577274"/>
            <a:ext cx="96590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각각의</a:t>
            </a:r>
            <a:r>
              <a:rPr kumimoji="1" lang="ko-KR" altLang="en-US" dirty="0"/>
              <a:t> 클라이언트가 서버에 붙어서 주문을 생성하면 데이터 베이스에 그 주문 및 관련 정보들이 저장된다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API </a:t>
            </a:r>
            <a:r>
              <a:rPr kumimoji="1" lang="ko-KR" altLang="en-US" dirty="0"/>
              <a:t>서버를 통해 외부 데이터를 받아 데이터베이스에 저장한다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메시지 </a:t>
            </a:r>
            <a:r>
              <a:rPr kumimoji="1" lang="ko-KR" altLang="en-US" dirty="0" err="1"/>
              <a:t>알람을</a:t>
            </a:r>
            <a:r>
              <a:rPr kumimoji="1" lang="ko-KR" altLang="en-US" dirty="0"/>
              <a:t> 위하여 카프카를 이용하여 </a:t>
            </a:r>
            <a:r>
              <a:rPr kumimoji="1" lang="en-US" altLang="ko-KR" dirty="0"/>
              <a:t>Que Server</a:t>
            </a:r>
            <a:r>
              <a:rPr kumimoji="1" lang="ko-KR" altLang="en-US" dirty="0"/>
              <a:t> 구축한다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pic>
        <p:nvPicPr>
          <p:cNvPr id="47" name="그래픽 46" descr="서버">
            <a:extLst>
              <a:ext uri="{FF2B5EF4-FFF2-40B4-BE49-F238E27FC236}">
                <a16:creationId xmlns:a16="http://schemas.microsoft.com/office/drawing/2014/main" id="{10F42553-3B97-904A-9524-B76100D2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669" y="3362429"/>
            <a:ext cx="914400" cy="914400"/>
          </a:xfrm>
          <a:prstGeom prst="rect">
            <a:avLst/>
          </a:prstGeom>
        </p:spPr>
      </p:pic>
      <p:sp>
        <p:nvSpPr>
          <p:cNvPr id="48" name="아래쪽 화살표[D] 47">
            <a:extLst>
              <a:ext uri="{FF2B5EF4-FFF2-40B4-BE49-F238E27FC236}">
                <a16:creationId xmlns:a16="http://schemas.microsoft.com/office/drawing/2014/main" id="{49647F9E-17F1-0C4A-AE57-EF51CA331454}"/>
              </a:ext>
            </a:extLst>
          </p:cNvPr>
          <p:cNvSpPr/>
          <p:nvPr/>
        </p:nvSpPr>
        <p:spPr>
          <a:xfrm>
            <a:off x="3998859" y="1791075"/>
            <a:ext cx="749301" cy="124386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F357DA-409C-1249-86AC-096E65E10A90}"/>
              </a:ext>
            </a:extLst>
          </p:cNvPr>
          <p:cNvSpPr txBox="1"/>
          <p:nvPr/>
        </p:nvSpPr>
        <p:spPr>
          <a:xfrm rot="16200000">
            <a:off x="3804035" y="2189434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외부 데이터</a:t>
            </a:r>
            <a:endParaRPr kumimoji="1" lang="ko-Kore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9B7B22-704C-4F4C-8843-0720F099333F}"/>
              </a:ext>
            </a:extLst>
          </p:cNvPr>
          <p:cNvSpPr txBox="1"/>
          <p:nvPr/>
        </p:nvSpPr>
        <p:spPr>
          <a:xfrm>
            <a:off x="3774193" y="3063479"/>
            <a:ext cx="113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server</a:t>
            </a:r>
            <a:endParaRPr kumimoji="1" lang="ko-Kore-KR" altLang="en-US" dirty="0"/>
          </a:p>
        </p:txBody>
      </p:sp>
      <p:pic>
        <p:nvPicPr>
          <p:cNvPr id="51" name="그래픽 50" descr="이더넷">
            <a:extLst>
              <a:ext uri="{FF2B5EF4-FFF2-40B4-BE49-F238E27FC236}">
                <a16:creationId xmlns:a16="http://schemas.microsoft.com/office/drawing/2014/main" id="{BEEB5817-D6F9-254C-9F2B-E1A8DACF6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5474" y="3459646"/>
            <a:ext cx="914400" cy="627041"/>
          </a:xfrm>
          <a:prstGeom prst="rect">
            <a:avLst/>
          </a:prstGeom>
        </p:spPr>
      </p:pic>
      <p:pic>
        <p:nvPicPr>
          <p:cNvPr id="52" name="Picture 2" descr="1. Apache Kafka 소개 및 아키텍쳐 - 개발자 황준일">
            <a:extLst>
              <a:ext uri="{FF2B5EF4-FFF2-40B4-BE49-F238E27FC236}">
                <a16:creationId xmlns:a16="http://schemas.microsoft.com/office/drawing/2014/main" id="{1D2B33B4-72B4-1243-8DE5-53336C6E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71" y="2394930"/>
            <a:ext cx="1602921" cy="47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래픽 52" descr="데이터베이스">
            <a:extLst>
              <a:ext uri="{FF2B5EF4-FFF2-40B4-BE49-F238E27FC236}">
                <a16:creationId xmlns:a16="http://schemas.microsoft.com/office/drawing/2014/main" id="{0AA06C8F-701E-0248-8DE8-EE0C0BD12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71737" y="627942"/>
            <a:ext cx="914400" cy="914400"/>
          </a:xfrm>
          <a:prstGeom prst="rect">
            <a:avLst/>
          </a:prstGeom>
        </p:spPr>
      </p:pic>
      <p:pic>
        <p:nvPicPr>
          <p:cNvPr id="55" name="그래픽 54" descr="이더넷">
            <a:extLst>
              <a:ext uri="{FF2B5EF4-FFF2-40B4-BE49-F238E27FC236}">
                <a16:creationId xmlns:a16="http://schemas.microsoft.com/office/drawing/2014/main" id="{D09B51BB-A3A3-7A42-8801-2976FEFE24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8590962" y="1624210"/>
            <a:ext cx="914400" cy="6270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2977F14-7222-6042-BD5C-E48F3B89E040}"/>
              </a:ext>
            </a:extLst>
          </p:cNvPr>
          <p:cNvSpPr txBox="1"/>
          <p:nvPr/>
        </p:nvSpPr>
        <p:spPr>
          <a:xfrm>
            <a:off x="9339284" y="784655"/>
            <a:ext cx="100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Message</a:t>
            </a:r>
          </a:p>
          <a:p>
            <a:pPr algn="ctr"/>
            <a:r>
              <a:rPr kumimoji="1" lang="en-US" altLang="ko-KR" dirty="0"/>
              <a:t>DB</a:t>
            </a:r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4756E0-072E-3342-9147-FF473CF6BFAD}"/>
              </a:ext>
            </a:extLst>
          </p:cNvPr>
          <p:cNvSpPr txBox="1"/>
          <p:nvPr/>
        </p:nvSpPr>
        <p:spPr>
          <a:xfrm>
            <a:off x="9346966" y="2309650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+mn-ea"/>
              </a:rPr>
              <a:t>Broker</a:t>
            </a:r>
            <a:endParaRPr kumimoji="1" lang="ko-Kore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314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 개요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국내 현실에 맞는 한국형 </a:t>
            </a:r>
            <a:r>
              <a:rPr lang="ko-KR" altLang="en-US" sz="1800" dirty="0" err="1">
                <a:latin typeface="+mn-ea"/>
              </a:rPr>
              <a:t>크레딧</a:t>
            </a:r>
            <a:r>
              <a:rPr lang="ko-KR" altLang="en-US" sz="1800" dirty="0">
                <a:latin typeface="+mn-ea"/>
              </a:rPr>
              <a:t> 채권거래 플랫폼을 개발하고자 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KIDB </a:t>
            </a:r>
            <a:r>
              <a:rPr lang="ko-KR" altLang="en-US" sz="1800" dirty="0" err="1">
                <a:latin typeface="+mn-ea"/>
              </a:rPr>
              <a:t>채권중개의</a:t>
            </a:r>
            <a:r>
              <a:rPr lang="ko-KR" altLang="en-US" sz="1800" dirty="0">
                <a:latin typeface="+mn-ea"/>
              </a:rPr>
              <a:t> 요구를 최대한 담은 개발을 위한 설계도 작성을 위한다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추후 이 개발 계획서를 가이드 또는 매뉴얼 삼아 개발을 완료한다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049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>
            <a:extLst>
              <a:ext uri="{FF2B5EF4-FFF2-40B4-BE49-F238E27FC236}">
                <a16:creationId xmlns:a16="http://schemas.microsoft.com/office/drawing/2014/main" id="{59954AC1-1568-5340-9DA6-1541D69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5"/>
            <a:ext cx="4549697" cy="1456267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  <a:cs typeface="Times New Roman" panose="02020603050405020304" pitchFamily="18" charset="0"/>
              </a:rPr>
              <a:t>세부 구조도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E6296-D0FF-C042-A5D6-3AE0C506D18A}"/>
              </a:ext>
            </a:extLst>
          </p:cNvPr>
          <p:cNvSpPr txBox="1"/>
          <p:nvPr/>
        </p:nvSpPr>
        <p:spPr>
          <a:xfrm>
            <a:off x="757980" y="1248755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dirty="0"/>
              <a:t>▻ </a:t>
            </a:r>
            <a:r>
              <a:rPr kumimoji="1" lang="en-US" altLang="ko-KR" dirty="0"/>
              <a:t>Blockchain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based structure</a:t>
            </a:r>
            <a:endParaRPr kumimoji="1" lang="ko-Kore-KR" altLang="en-US" dirty="0"/>
          </a:p>
        </p:txBody>
      </p:sp>
      <p:pic>
        <p:nvPicPr>
          <p:cNvPr id="6" name="그래픽 5" descr="프로그래머">
            <a:extLst>
              <a:ext uri="{FF2B5EF4-FFF2-40B4-BE49-F238E27FC236}">
                <a16:creationId xmlns:a16="http://schemas.microsoft.com/office/drawing/2014/main" id="{29CE71D0-6795-6749-A456-AF470AAB7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38" y="2467155"/>
            <a:ext cx="914400" cy="914400"/>
          </a:xfrm>
          <a:prstGeom prst="rect">
            <a:avLst/>
          </a:prstGeom>
        </p:spPr>
      </p:pic>
      <p:pic>
        <p:nvPicPr>
          <p:cNvPr id="7" name="그래픽 6" descr="클라우드 동기화 중">
            <a:extLst>
              <a:ext uri="{FF2B5EF4-FFF2-40B4-BE49-F238E27FC236}">
                <a16:creationId xmlns:a16="http://schemas.microsoft.com/office/drawing/2014/main" id="{4911B3A7-D7A4-D942-A162-52916F6F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952" y="3311636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3A7D7-96B9-3640-91A0-29C945184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426" y="1888658"/>
            <a:ext cx="1516449" cy="1516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30E87-6C50-DD45-915C-5BFCF35FCCBF}"/>
              </a:ext>
            </a:extLst>
          </p:cNvPr>
          <p:cNvSpPr txBox="1"/>
          <p:nvPr/>
        </p:nvSpPr>
        <p:spPr>
          <a:xfrm>
            <a:off x="7007652" y="3405107"/>
            <a:ext cx="118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Blockchain</a:t>
            </a:r>
            <a:endParaRPr kumimoji="1" lang="ko-Kore-KR" altLang="en-US" dirty="0"/>
          </a:p>
        </p:txBody>
      </p:sp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403F4CF-876F-1548-AF12-C3F63A402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1846" y="207264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464A5-70AE-3847-870E-6407FA26742A}"/>
              </a:ext>
            </a:extLst>
          </p:cNvPr>
          <p:cNvSpPr txBox="1"/>
          <p:nvPr/>
        </p:nvSpPr>
        <p:spPr>
          <a:xfrm>
            <a:off x="4024058" y="2880652"/>
            <a:ext cx="45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DB</a:t>
            </a:r>
            <a:endParaRPr kumimoji="1" lang="ko-Kore-KR" altLang="en-US" dirty="0"/>
          </a:p>
        </p:txBody>
      </p:sp>
      <p:pic>
        <p:nvPicPr>
          <p:cNvPr id="13" name="그래픽 12" descr="프로그래머">
            <a:extLst>
              <a:ext uri="{FF2B5EF4-FFF2-40B4-BE49-F238E27FC236}">
                <a16:creationId xmlns:a16="http://schemas.microsoft.com/office/drawing/2014/main" id="{DAF2B242-883D-704B-A6B3-35F4F000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2063" y="2367819"/>
            <a:ext cx="914400" cy="914400"/>
          </a:xfrm>
          <a:prstGeom prst="rect">
            <a:avLst/>
          </a:prstGeom>
        </p:spPr>
      </p:pic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40719CA4-FFB2-3A47-AA34-85C510C7C859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8370875" y="2646883"/>
            <a:ext cx="1731188" cy="17813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1EB28426-8DCA-7C4F-8A8D-48F668140A2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463938" y="2924355"/>
            <a:ext cx="1482014" cy="903263"/>
          </a:xfrm>
          <a:prstGeom prst="bentConnector3">
            <a:avLst>
              <a:gd name="adj1" fmla="val 21153"/>
            </a:avLst>
          </a:prstGeom>
          <a:ln w="19050">
            <a:solidFill>
              <a:srgbClr val="7030A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1560FFD-B1A1-0144-9B67-4F64AC9347C4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860352" y="2646882"/>
            <a:ext cx="2994074" cy="118073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">
            <a:extLst>
              <a:ext uri="{FF2B5EF4-FFF2-40B4-BE49-F238E27FC236}">
                <a16:creationId xmlns:a16="http://schemas.microsoft.com/office/drawing/2014/main" id="{7532AB71-72D8-244B-8045-D53292E6E8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7558" y="217222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B156AB-D79B-3A46-9384-56743354F86F}"/>
              </a:ext>
            </a:extLst>
          </p:cNvPr>
          <p:cNvSpPr txBox="1"/>
          <p:nvPr/>
        </p:nvSpPr>
        <p:spPr>
          <a:xfrm>
            <a:off x="1961082" y="1873270"/>
            <a:ext cx="113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server</a:t>
            </a:r>
            <a:endParaRPr kumimoji="1" lang="ko-Kore-KR" altLang="en-US" dirty="0"/>
          </a:p>
        </p:txBody>
      </p:sp>
      <p:pic>
        <p:nvPicPr>
          <p:cNvPr id="21" name="그래픽 20" descr="이더넷">
            <a:extLst>
              <a:ext uri="{FF2B5EF4-FFF2-40B4-BE49-F238E27FC236}">
                <a16:creationId xmlns:a16="http://schemas.microsoft.com/office/drawing/2014/main" id="{8C573884-F185-5E43-838E-9B4DB896F8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2363" y="2269437"/>
            <a:ext cx="914400" cy="627041"/>
          </a:xfrm>
          <a:prstGeom prst="rect">
            <a:avLst/>
          </a:prstGeom>
        </p:spPr>
      </p:pic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5F57DFC-1754-D047-A5BE-25EEC7221361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rot="10800000">
            <a:off x="4716246" y="2529841"/>
            <a:ext cx="2138180" cy="117042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EBCAF3-6E56-9145-AD39-9E3B096C29CC}"/>
              </a:ext>
            </a:extLst>
          </p:cNvPr>
          <p:cNvSpPr/>
          <p:nvPr/>
        </p:nvSpPr>
        <p:spPr>
          <a:xfrm>
            <a:off x="764247" y="4374026"/>
            <a:ext cx="10837945" cy="2079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90282B-B4B2-B641-91F4-3EF4A5BD5669}"/>
              </a:ext>
            </a:extLst>
          </p:cNvPr>
          <p:cNvSpPr txBox="1"/>
          <p:nvPr/>
        </p:nvSpPr>
        <p:spPr>
          <a:xfrm>
            <a:off x="950026" y="4503490"/>
            <a:ext cx="10652166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각각의 주문 정보를 </a:t>
            </a:r>
            <a:r>
              <a:rPr kumimoji="1" lang="ko-KR" altLang="en-US" dirty="0" err="1"/>
              <a:t>블록안에</a:t>
            </a:r>
            <a:r>
              <a:rPr kumimoji="1" lang="ko-KR" altLang="en-US" dirty="0"/>
              <a:t> 기록하여 분산 저장한다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각각의 클라이언트에게 주어진</a:t>
            </a:r>
            <a:r>
              <a:rPr kumimoji="1" lang="en-US" altLang="ko-KR" dirty="0"/>
              <a:t> Private Key</a:t>
            </a:r>
            <a:r>
              <a:rPr kumimoji="1" lang="ko-KR" altLang="en-US" dirty="0"/>
              <a:t> 값에서 생성된 어드레스를 기준으로 모든 트랜잭션을 기록한다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향후 외부에서 받은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받은 채권 정보를 가지고 채권 토큰을 발행할 수 있는 준비를 해둔다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87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프로젝트 수행 세부계획</a:t>
            </a:r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8638" y="2203079"/>
            <a:ext cx="10143668" cy="4147845"/>
          </a:xfrm>
        </p:spPr>
        <p:txBody>
          <a:bodyPr anchor="ctr">
            <a:normAutofit fontScale="77500" lnSpcReduction="20000"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개발 환경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개발 조직 구성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커뮤니케이션 방안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산출물 관리 방안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단계별 세부 </a:t>
            </a:r>
            <a:r>
              <a:rPr lang="en-US" altLang="ko-KR" dirty="0">
                <a:latin typeface="+mn-ea"/>
              </a:rPr>
              <a:t>Task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수행방안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테스트 방안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개발 일정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기술 이전 방안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개발비용추정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9530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개발환경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9" y="1935678"/>
            <a:ext cx="6147049" cy="315883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</a:rPr>
              <a:t>OS: Windows 10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개발언어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C#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이용</a:t>
            </a:r>
            <a:r>
              <a:rPr lang="en-US" altLang="ko-KR" sz="1800" dirty="0">
                <a:latin typeface="+mn-ea"/>
              </a:rPr>
              <a:t>SW: unity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</a:rPr>
              <a:t>DB: </a:t>
            </a:r>
            <a:r>
              <a:rPr lang="en-US" altLang="ko-KR" sz="1800" dirty="0" err="1">
                <a:latin typeface="+mn-ea"/>
              </a:rPr>
              <a:t>Mysql</a:t>
            </a:r>
            <a:r>
              <a:rPr lang="en-US" altLang="ko-KR" sz="1800" dirty="0">
                <a:latin typeface="+mn-ea"/>
              </a:rPr>
              <a:t>( </a:t>
            </a:r>
            <a:r>
              <a:rPr lang="ko-KR" altLang="en-US" sz="1800" dirty="0">
                <a:latin typeface="+mn-ea"/>
              </a:rPr>
              <a:t>또는 </a:t>
            </a:r>
            <a:r>
              <a:rPr lang="en-US" altLang="ko-KR" sz="1800" dirty="0">
                <a:latin typeface="+mn-ea"/>
              </a:rPr>
              <a:t>MariaDB) and MongoDB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서버</a:t>
            </a:r>
            <a:r>
              <a:rPr lang="en-US" altLang="ko-KR" sz="1800" dirty="0">
                <a:latin typeface="+mn-ea"/>
              </a:rPr>
              <a:t>: AWS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err="1">
                <a:latin typeface="+mn-ea"/>
              </a:rPr>
              <a:t>클라우드</a:t>
            </a:r>
            <a:r>
              <a:rPr lang="en-US" altLang="ko-KR" sz="1800" dirty="0">
                <a:latin typeface="+mn-ea"/>
              </a:rPr>
              <a:t> (</a:t>
            </a:r>
            <a:r>
              <a:rPr lang="ko-KR" altLang="en-US" sz="1800" dirty="0">
                <a:latin typeface="+mn-ea"/>
              </a:rPr>
              <a:t>추후 정책에 따라 내부 이전</a:t>
            </a:r>
            <a:r>
              <a:rPr lang="en-US" altLang="ko-KR" sz="1800" dirty="0">
                <a:latin typeface="+mn-ea"/>
              </a:rPr>
              <a:t>)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79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개발조직</a:t>
            </a:r>
            <a:r>
              <a:rPr lang="ko-KR" altLang="en-US" sz="4000" dirty="0"/>
              <a:t> 구성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674" y="521143"/>
            <a:ext cx="6771735" cy="5806569"/>
          </a:xfrm>
        </p:spPr>
        <p:txBody>
          <a:bodyPr>
            <a:no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Project Owner: </a:t>
            </a:r>
            <a:r>
              <a:rPr lang="ko-KR" altLang="en-US" sz="1600" dirty="0">
                <a:latin typeface="+mn-ea"/>
              </a:rPr>
              <a:t>김지훈 이사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주요 업무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프로젝트 아이디어 제공</a:t>
            </a:r>
            <a:endParaRPr lang="en-US" altLang="ko-KR" sz="1600" dirty="0">
              <a:latin typeface="+mn-ea"/>
            </a:endParaRPr>
          </a:p>
          <a:p>
            <a:pPr marL="355600" indent="-3556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Project Manager: </a:t>
            </a:r>
            <a:r>
              <a:rPr lang="ko-KR" altLang="en-US" sz="1600" dirty="0" err="1">
                <a:latin typeface="+mn-ea"/>
              </a:rPr>
              <a:t>송주영</a:t>
            </a:r>
            <a:r>
              <a:rPr lang="ko-KR" altLang="en-US" sz="1600" dirty="0">
                <a:latin typeface="+mn-ea"/>
              </a:rPr>
              <a:t> 실장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주요업무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프로젝트 관리 총괄 및 전체 프로젝트 진행상황 체크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Project Managing Team: </a:t>
            </a:r>
            <a:r>
              <a:rPr lang="ko-KR" altLang="en-US" sz="1600" dirty="0" err="1">
                <a:latin typeface="+mn-ea"/>
              </a:rPr>
              <a:t>김명균</a:t>
            </a:r>
            <a:r>
              <a:rPr lang="ko-KR" altLang="en-US" sz="1600" dirty="0">
                <a:latin typeface="+mn-ea"/>
              </a:rPr>
              <a:t> 차장 및 김상우 과장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주요 업무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외주관리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소프트웨어 버전 관리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산식 검토 및 외부 </a:t>
            </a:r>
            <a:r>
              <a:rPr lang="en-US" altLang="ko-KR" sz="1600" dirty="0">
                <a:latin typeface="+mn-ea"/>
              </a:rPr>
              <a:t>API</a:t>
            </a:r>
            <a:r>
              <a:rPr lang="ko-KR" altLang="en-US" sz="1600" dirty="0">
                <a:latin typeface="+mn-ea"/>
              </a:rPr>
              <a:t> 계약 </a:t>
            </a:r>
            <a:r>
              <a:rPr lang="ko-KR" altLang="en-US" sz="1600" dirty="0" err="1">
                <a:latin typeface="+mn-ea"/>
              </a:rPr>
              <a:t>관리등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외주 업체 컨트롤 및 개발 지원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김상우 과장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외주업체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회사명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업무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소프트웨어 개발 및 시스템 아키텍처 구성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책임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외주업체 대표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ko-KR" sz="1600" dirty="0">
                <a:latin typeface="+mn-ea"/>
              </a:rPr>
              <a:t>Contact: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외주업체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574128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커뮤니케이션방안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8B06F4B7-1057-9648-8B8F-DD7613CE7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254" y="742805"/>
            <a:ext cx="6693289" cy="5573510"/>
          </a:xfrm>
        </p:spPr>
        <p:txBody>
          <a:bodyPr>
            <a:no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프로젝트 참가자의 기본 커뮤니케이션은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회사 이메일</a:t>
            </a:r>
            <a:r>
              <a:rPr lang="ko-KR" altLang="en-US" sz="1600" dirty="0">
                <a:latin typeface="+mn-ea"/>
              </a:rPr>
              <a:t>을 기준으로 하여 모든 커뮤니케이션에 대한 근거를 남기도록 한다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김상우 과장이 사용 이메일 확인하고 이메일로 공유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간단한 지시는 </a:t>
            </a:r>
            <a:r>
              <a:rPr lang="ko-KR" altLang="en-US" sz="1600" dirty="0" err="1">
                <a:latin typeface="+mn-ea"/>
              </a:rPr>
              <a:t>카톡</a:t>
            </a:r>
            <a:r>
              <a:rPr lang="ko-KR" altLang="en-US" sz="1600" dirty="0">
                <a:latin typeface="+mn-ea"/>
              </a:rPr>
              <a:t> 또는 </a:t>
            </a:r>
            <a:r>
              <a:rPr lang="ko-KR" altLang="en-US" sz="1600" dirty="0" err="1">
                <a:latin typeface="+mn-ea"/>
              </a:rPr>
              <a:t>슬랙에</a:t>
            </a:r>
            <a:r>
              <a:rPr lang="ko-KR" altLang="en-US" sz="1600" dirty="0">
                <a:latin typeface="+mn-ea"/>
              </a:rPr>
              <a:t> 대화방을 만들어 진행할 수 있으나 반드시 이후 지시 내용을 요약하여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이메일로 다시 보내 업데이트</a:t>
            </a:r>
            <a:r>
              <a:rPr lang="ko-KR" altLang="en-US" sz="1600" dirty="0">
                <a:latin typeface="+mn-ea"/>
              </a:rPr>
              <a:t> 해둔다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김상우 과장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특히 외주업체와의 커뮤니케이션 진행중 협의 또는 합의를 해야하는 부분은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반드시 공식 회사 이메일만 사용</a:t>
            </a:r>
            <a:r>
              <a:rPr lang="ko-KR" altLang="en-US" sz="1600" dirty="0">
                <a:latin typeface="+mn-ea"/>
              </a:rPr>
              <a:t>하도록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회의록은 프로젝트 </a:t>
            </a:r>
            <a:r>
              <a:rPr lang="ko-KR" altLang="en-US" sz="1600" dirty="0" err="1">
                <a:latin typeface="+mn-ea"/>
              </a:rPr>
              <a:t>매니징팀에서</a:t>
            </a:r>
            <a:r>
              <a:rPr lang="ko-KR" altLang="en-US" sz="1600" dirty="0">
                <a:latin typeface="+mn-ea"/>
              </a:rPr>
              <a:t> 매 </a:t>
            </a:r>
            <a:r>
              <a:rPr lang="ko-KR" altLang="en-US" sz="1600" dirty="0" err="1">
                <a:latin typeface="+mn-ea"/>
              </a:rPr>
              <a:t>회의마다</a:t>
            </a:r>
            <a:r>
              <a:rPr lang="ko-KR" altLang="en-US" sz="1600" dirty="0">
                <a:latin typeface="+mn-ea"/>
              </a:rPr>
              <a:t> 회의록을 작성하여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프로젝트 공용 폴더</a:t>
            </a:r>
            <a:r>
              <a:rPr lang="ko-KR" altLang="en-US" sz="1600" dirty="0">
                <a:latin typeface="+mn-ea"/>
              </a:rPr>
              <a:t>에 저장한다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김상우 과장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7331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산출물 관리방안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664" y="1263427"/>
            <a:ext cx="6606545" cy="511362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소프트웨어 </a:t>
            </a:r>
            <a:r>
              <a:rPr lang="ko-KR" altLang="en-US" sz="1800" dirty="0" err="1">
                <a:latin typeface="+mn-ea"/>
              </a:rPr>
              <a:t>버전관리는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GIT</a:t>
            </a:r>
            <a:r>
              <a:rPr lang="ko-KR" altLang="en-US" sz="1800" dirty="0">
                <a:latin typeface="+mn-ea"/>
              </a:rPr>
              <a:t>을 이용하여 진행하도록 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김상우 과장 담당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 개발 관련 문서 및 회의록은 공용 폴더를 만들고 보관하도록 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 err="1">
                <a:latin typeface="+mn-ea"/>
              </a:rPr>
              <a:t>김명균</a:t>
            </a:r>
            <a:r>
              <a:rPr lang="ko-KR" altLang="en-US" sz="1800" dirty="0">
                <a:latin typeface="+mn-ea"/>
              </a:rPr>
              <a:t> 차장이 만들고 공유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 프로젝트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공용 폴더에 외주업체가 접근하는 경우는 외주업체에 책임자를 결정하고 문제가 발생했을 경우 책임지도록 관리감독한다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 err="1">
                <a:latin typeface="+mn-ea"/>
              </a:rPr>
              <a:t>김명균</a:t>
            </a:r>
            <a:r>
              <a:rPr lang="ko-KR" altLang="en-US" sz="1800" dirty="0">
                <a:latin typeface="+mn-ea"/>
              </a:rPr>
              <a:t> 차장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프로젝트 종료 후에는 </a:t>
            </a:r>
            <a:r>
              <a:rPr lang="ko-KR" altLang="en-US" sz="1800" dirty="0" err="1">
                <a:latin typeface="+mn-ea"/>
              </a:rPr>
              <a:t>외주업체의</a:t>
            </a:r>
            <a:r>
              <a:rPr lang="ko-KR" altLang="en-US" sz="1800" dirty="0">
                <a:latin typeface="+mn-ea"/>
              </a:rPr>
              <a:t> 컴퓨터에 산출물이 남아 있지 않도록 비밀유지 </a:t>
            </a:r>
            <a:r>
              <a:rPr lang="ko-KR" altLang="en-US" sz="1800" dirty="0" err="1">
                <a:latin typeface="+mn-ea"/>
              </a:rPr>
              <a:t>확약서를</a:t>
            </a:r>
            <a:r>
              <a:rPr lang="ko-KR" altLang="en-US" sz="1800" dirty="0">
                <a:latin typeface="+mn-ea"/>
              </a:rPr>
              <a:t> 받도록 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 err="1">
                <a:latin typeface="+mn-ea"/>
              </a:rPr>
              <a:t>김명균</a:t>
            </a:r>
            <a:r>
              <a:rPr lang="ko-KR" altLang="en-US" sz="1800" dirty="0">
                <a:latin typeface="+mn-ea"/>
              </a:rPr>
              <a:t> 차장</a:t>
            </a:r>
            <a:r>
              <a:rPr lang="en-US" altLang="ko-KR" sz="1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7190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단계별 세부 </a:t>
            </a:r>
            <a:r>
              <a:rPr lang="en-US" altLang="ko-KR" sz="4000" dirty="0"/>
              <a:t>Task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수행방안</a:t>
            </a:r>
            <a:endParaRPr lang="ko-KR" alt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53B565F1-9FB7-E443-A75E-8EAE02F77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815559"/>
              </p:ext>
            </p:extLst>
          </p:nvPr>
        </p:nvGraphicFramePr>
        <p:xfrm>
          <a:off x="4557778" y="8100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912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테스트 방안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269" y="744310"/>
            <a:ext cx="6479533" cy="602328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o-KR" altLang="en-US" sz="1600" dirty="0">
                <a:latin typeface="+mn-ea"/>
              </a:rPr>
              <a:t>테스트는 다음과 같이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차례 진행한다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개발진 테스트</a:t>
            </a:r>
            <a:r>
              <a:rPr lang="en-US" altLang="ko-KR" sz="1600" dirty="0">
                <a:latin typeface="+mn-ea"/>
              </a:rPr>
              <a:t>(2020.11</a:t>
            </a:r>
            <a:r>
              <a:rPr lang="ko-KR" altLang="en-US" sz="1600" dirty="0">
                <a:latin typeface="+mn-ea"/>
              </a:rPr>
              <a:t>초</a:t>
            </a:r>
            <a:r>
              <a:rPr lang="en-US" altLang="ko-KR" sz="1600" dirty="0">
                <a:latin typeface="+mn-ea"/>
              </a:rPr>
              <a:t>):</a:t>
            </a:r>
            <a:r>
              <a:rPr lang="ko-KR" altLang="en-US" sz="1600" dirty="0">
                <a:latin typeface="+mn-ea"/>
              </a:rPr>
              <a:t> 전체 참여 개발진 테스트로 </a:t>
            </a:r>
            <a:r>
              <a:rPr lang="ko-KR" altLang="en-US" sz="1600" dirty="0" err="1">
                <a:latin typeface="+mn-ea"/>
              </a:rPr>
              <a:t>하루종일</a:t>
            </a:r>
            <a:r>
              <a:rPr lang="ko-KR" altLang="en-US" sz="1600" dirty="0">
                <a:latin typeface="+mn-ea"/>
              </a:rPr>
              <a:t> 테스트하고 </a:t>
            </a:r>
            <a:r>
              <a:rPr lang="en-US" altLang="ko-KR" sz="1600" dirty="0">
                <a:latin typeface="+mn-ea"/>
              </a:rPr>
              <a:t>feedback</a:t>
            </a:r>
            <a:r>
              <a:rPr lang="ko-KR" altLang="en-US" sz="1600" dirty="0">
                <a:latin typeface="+mn-ea"/>
              </a:rPr>
              <a:t>을 이메일로 작성하여 </a:t>
            </a:r>
            <a:r>
              <a:rPr lang="en-US" altLang="ko-KR" sz="1600" dirty="0">
                <a:latin typeface="+mn-ea"/>
              </a:rPr>
              <a:t>Project managing team</a:t>
            </a:r>
            <a:r>
              <a:rPr lang="ko-KR" altLang="en-US" sz="1600" dirty="0">
                <a:latin typeface="+mn-ea"/>
              </a:rPr>
              <a:t>에게 송부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알파 테스트</a:t>
            </a:r>
            <a:r>
              <a:rPr lang="en-US" altLang="ko-KR" sz="1600" dirty="0">
                <a:latin typeface="+mn-ea"/>
              </a:rPr>
              <a:t>(2020.12</a:t>
            </a:r>
            <a:r>
              <a:rPr lang="ko-KR" altLang="en-US" sz="1600" dirty="0">
                <a:latin typeface="+mn-ea"/>
              </a:rPr>
              <a:t>초</a:t>
            </a:r>
            <a:r>
              <a:rPr lang="en-US" altLang="ko-KR" sz="1600" dirty="0">
                <a:latin typeface="+mn-ea"/>
              </a:rPr>
              <a:t>):</a:t>
            </a:r>
            <a:r>
              <a:rPr lang="ko-KR" altLang="en-US" sz="1600" dirty="0">
                <a:latin typeface="+mn-ea"/>
              </a:rPr>
              <a:t> 테스트 전 미리 선정된 </a:t>
            </a:r>
            <a:r>
              <a:rPr lang="en-US" altLang="ko-KR" sz="1600" dirty="0">
                <a:latin typeface="+mn-ea"/>
              </a:rPr>
              <a:t>30</a:t>
            </a:r>
            <a:r>
              <a:rPr lang="ko-KR" altLang="en-US" sz="1600" dirty="0">
                <a:latin typeface="+mn-ea"/>
              </a:rPr>
              <a:t>명의 사람들을 대상으로 진행하도록 한다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테스트 후 이메일로 </a:t>
            </a:r>
            <a:r>
              <a:rPr lang="en-US" altLang="ko-KR" sz="1600" dirty="0">
                <a:latin typeface="+mn-ea"/>
              </a:rPr>
              <a:t>feedback</a:t>
            </a:r>
            <a:r>
              <a:rPr lang="ko-KR" altLang="en-US" sz="1600" dirty="0">
                <a:latin typeface="+mn-ea"/>
              </a:rPr>
              <a:t>을 작성한다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베타 테스트</a:t>
            </a:r>
            <a:r>
              <a:rPr lang="en-US" altLang="ko-KR" sz="1600" dirty="0">
                <a:latin typeface="+mn-ea"/>
              </a:rPr>
              <a:t>(2021.1</a:t>
            </a:r>
            <a:r>
              <a:rPr lang="ko-KR" altLang="en-US" sz="1600" dirty="0">
                <a:latin typeface="+mn-ea"/>
              </a:rPr>
              <a:t>초</a:t>
            </a:r>
            <a:r>
              <a:rPr lang="en-US" altLang="ko-KR" sz="1600" dirty="0">
                <a:latin typeface="+mn-ea"/>
              </a:rPr>
              <a:t>):</a:t>
            </a:r>
            <a:r>
              <a:rPr lang="ko-KR" altLang="en-US" sz="1600" dirty="0">
                <a:latin typeface="+mn-ea"/>
              </a:rPr>
              <a:t> 관련 회사들에 테스트 공지를 해서 조건부 특정인들이 참여하여 테스트를 진행하고 테스트 후 이메일로 </a:t>
            </a:r>
            <a:r>
              <a:rPr lang="en-US" altLang="ko-KR" sz="1600" dirty="0">
                <a:latin typeface="+mn-ea"/>
              </a:rPr>
              <a:t>feedback</a:t>
            </a:r>
            <a:r>
              <a:rPr lang="ko-KR" altLang="en-US" sz="1600" dirty="0">
                <a:latin typeface="+mn-ea"/>
              </a:rPr>
              <a:t>을 작성하여 송부한다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600" dirty="0">
                <a:latin typeface="+mn-ea"/>
              </a:rPr>
              <a:t>알파 테스트 및 베타 테스트 참여자들에게는 소정의 선물을 주어 </a:t>
            </a:r>
            <a:r>
              <a:rPr lang="en-US" altLang="ko-KR" sz="1600" dirty="0">
                <a:latin typeface="+mn-ea"/>
              </a:rPr>
              <a:t>feedback</a:t>
            </a:r>
            <a:r>
              <a:rPr lang="ko-KR" altLang="en-US" sz="1600" dirty="0">
                <a:latin typeface="+mn-ea"/>
              </a:rPr>
              <a:t>을 자연스럽게 유도하도록 한다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7342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개발일정</a:t>
            </a:r>
            <a:endParaRPr lang="ko-KR" alt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E98284-66AE-C84D-A79B-3C0047695020}"/>
              </a:ext>
            </a:extLst>
          </p:cNvPr>
          <p:cNvCxnSpPr/>
          <p:nvPr/>
        </p:nvCxnSpPr>
        <p:spPr>
          <a:xfrm>
            <a:off x="8506691" y="436418"/>
            <a:ext cx="0" cy="598516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9DA424-A308-1D43-9BCB-D19AA6180D58}"/>
              </a:ext>
            </a:extLst>
          </p:cNvPr>
          <p:cNvSpPr txBox="1"/>
          <p:nvPr/>
        </p:nvSpPr>
        <p:spPr>
          <a:xfrm>
            <a:off x="5880245" y="517869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개발환경구성</a:t>
            </a:r>
            <a:r>
              <a:rPr kumimoji="1" lang="en-US" altLang="ko-Kore-KR" dirty="0"/>
              <a:t>: 7</a:t>
            </a:r>
            <a:r>
              <a:rPr kumimoji="1" lang="en-US" altLang="ko-KR" dirty="0"/>
              <a:t>d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BE213B-1E36-D34E-9BA5-6421AABEC920}"/>
              </a:ext>
            </a:extLst>
          </p:cNvPr>
          <p:cNvSpPr txBox="1"/>
          <p:nvPr/>
        </p:nvSpPr>
        <p:spPr>
          <a:xfrm>
            <a:off x="6482974" y="952507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DB</a:t>
            </a:r>
            <a:r>
              <a:rPr kumimoji="1" lang="ko-KR" altLang="en-US" dirty="0"/>
              <a:t> 생성</a:t>
            </a:r>
            <a:r>
              <a:rPr kumimoji="1" lang="en-US" altLang="ko-KR" dirty="0"/>
              <a:t>: 3d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6F32E-7777-274A-BC44-52BD87DF85B1}"/>
              </a:ext>
            </a:extLst>
          </p:cNvPr>
          <p:cNvSpPr txBox="1"/>
          <p:nvPr/>
        </p:nvSpPr>
        <p:spPr>
          <a:xfrm>
            <a:off x="9077364" y="139111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20d: </a:t>
            </a:r>
            <a:r>
              <a:rPr kumimoji="1" lang="en-US" altLang="ko-Kore-KR" dirty="0"/>
              <a:t>UI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UX</a:t>
            </a:r>
            <a:r>
              <a:rPr kumimoji="1" lang="ko-KR" altLang="en-US" dirty="0"/>
              <a:t> 디자인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F641E-3893-1245-B1D3-A05B8629BA0F}"/>
              </a:ext>
            </a:extLst>
          </p:cNvPr>
          <p:cNvSpPr txBox="1"/>
          <p:nvPr/>
        </p:nvSpPr>
        <p:spPr>
          <a:xfrm>
            <a:off x="5102789" y="206669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모듈</a:t>
            </a:r>
            <a:r>
              <a:rPr kumimoji="1" lang="ko-KR" altLang="en-US" dirty="0"/>
              <a:t>별 </a:t>
            </a:r>
            <a:r>
              <a:rPr kumimoji="1" lang="en-US" altLang="ko-KR" dirty="0"/>
              <a:t>function </a:t>
            </a:r>
            <a:r>
              <a:rPr kumimoji="1" lang="ko-KR" altLang="en-US" dirty="0"/>
              <a:t>개발</a:t>
            </a:r>
            <a:r>
              <a:rPr kumimoji="1" lang="en-US" altLang="ko-KR" dirty="0"/>
              <a:t>: 30d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04BB5-3415-EA43-9BEF-A927E248D3D6}"/>
              </a:ext>
            </a:extLst>
          </p:cNvPr>
          <p:cNvSpPr txBox="1"/>
          <p:nvPr/>
        </p:nvSpPr>
        <p:spPr>
          <a:xfrm>
            <a:off x="5967192" y="3986059"/>
            <a:ext cx="183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System </a:t>
            </a:r>
            <a:r>
              <a:rPr kumimoji="1" lang="ko-KR" altLang="en-US" dirty="0"/>
              <a:t>통합</a:t>
            </a:r>
            <a:r>
              <a:rPr kumimoji="1" lang="en-US" altLang="ko-KR" dirty="0"/>
              <a:t>: 30d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B0F23-84D4-C04F-9FF3-FE6E95B64001}"/>
              </a:ext>
            </a:extLst>
          </p:cNvPr>
          <p:cNvSpPr txBox="1"/>
          <p:nvPr/>
        </p:nvSpPr>
        <p:spPr>
          <a:xfrm>
            <a:off x="5827347" y="512614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개발진 테스트</a:t>
            </a:r>
            <a:r>
              <a:rPr kumimoji="1" lang="en-US" altLang="ko-KR" dirty="0"/>
              <a:t>: 3d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E5A14-BB92-D948-9DB6-CC44FE1E69B3}"/>
              </a:ext>
            </a:extLst>
          </p:cNvPr>
          <p:cNvSpPr txBox="1"/>
          <p:nvPr/>
        </p:nvSpPr>
        <p:spPr>
          <a:xfrm>
            <a:off x="9077364" y="5601446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17d:</a:t>
            </a:r>
            <a:r>
              <a:rPr kumimoji="1" lang="ko-KR" altLang="en-US" dirty="0"/>
              <a:t> 수정 및 내부 테스트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AEAFE-4F3F-BE42-A4ED-FA39C9266852}"/>
              </a:ext>
            </a:extLst>
          </p:cNvPr>
          <p:cNvSpPr txBox="1"/>
          <p:nvPr/>
        </p:nvSpPr>
        <p:spPr>
          <a:xfrm>
            <a:off x="6359544" y="615546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완료 및 제출</a:t>
            </a:r>
            <a:endParaRPr kumimoji="1" lang="ko-Kore-KR" altLang="en-US" dirty="0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DD64712-C437-034B-B2A1-DC2D0BE28940}"/>
              </a:ext>
            </a:extLst>
          </p:cNvPr>
          <p:cNvCxnSpPr>
            <a:cxnSpLocks/>
          </p:cNvCxnSpPr>
          <p:nvPr/>
        </p:nvCxnSpPr>
        <p:spPr>
          <a:xfrm>
            <a:off x="8363965" y="2436026"/>
            <a:ext cx="503103" cy="495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E446D22-F163-E047-8D74-B57EDFC89549}"/>
              </a:ext>
            </a:extLst>
          </p:cNvPr>
          <p:cNvCxnSpPr>
            <a:cxnSpLocks/>
          </p:cNvCxnSpPr>
          <p:nvPr/>
        </p:nvCxnSpPr>
        <p:spPr>
          <a:xfrm flipV="1">
            <a:off x="8265226" y="4446941"/>
            <a:ext cx="601842" cy="59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761DA7-ADAD-164F-AB08-B667DFF532B7}"/>
              </a:ext>
            </a:extLst>
          </p:cNvPr>
          <p:cNvSpPr txBox="1"/>
          <p:nvPr/>
        </p:nvSpPr>
        <p:spPr>
          <a:xfrm>
            <a:off x="9004415" y="225631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 dirty="0">
                <a:solidFill>
                  <a:schemeClr val="tx2">
                    <a:lumMod val="50000"/>
                  </a:schemeClr>
                </a:solidFill>
              </a:rPr>
              <a:t>T+1M</a:t>
            </a:r>
            <a:endParaRPr kumimoji="1" lang="ko-Kore-KR" altLang="en-US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205201-24A4-AC4D-94CF-8DE00B7A4452}"/>
              </a:ext>
            </a:extLst>
          </p:cNvPr>
          <p:cNvSpPr txBox="1"/>
          <p:nvPr/>
        </p:nvSpPr>
        <p:spPr>
          <a:xfrm>
            <a:off x="9030636" y="423235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 dirty="0">
                <a:solidFill>
                  <a:schemeClr val="tx2">
                    <a:lumMod val="50000"/>
                  </a:schemeClr>
                </a:solidFill>
              </a:rPr>
              <a:t>T+2M</a:t>
            </a:r>
            <a:endParaRPr kumimoji="1" lang="ko-Kore-KR" altLang="en-US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298A22-564B-CB45-B17A-C7B79F918C7E}"/>
              </a:ext>
            </a:extLst>
          </p:cNvPr>
          <p:cNvSpPr txBox="1"/>
          <p:nvPr/>
        </p:nvSpPr>
        <p:spPr>
          <a:xfrm>
            <a:off x="9030636" y="610557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i="1" dirty="0">
                <a:solidFill>
                  <a:schemeClr val="tx2">
                    <a:lumMod val="50000"/>
                  </a:schemeClr>
                </a:solidFill>
              </a:rPr>
              <a:t>T+3M</a:t>
            </a:r>
            <a:endParaRPr kumimoji="1" lang="ko-Kore-KR" altLang="en-US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9EA6DB-3D0C-9645-B2C5-5711A5F3D4E9}"/>
              </a:ext>
            </a:extLst>
          </p:cNvPr>
          <p:cNvSpPr txBox="1"/>
          <p:nvPr/>
        </p:nvSpPr>
        <p:spPr>
          <a:xfrm>
            <a:off x="2018537" y="4083547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i="1" dirty="0"/>
              <a:t>예상 개발 </a:t>
            </a:r>
            <a:r>
              <a:rPr kumimoji="1" lang="ko-KR" altLang="en-US" i="1" dirty="0" err="1"/>
              <a:t>총기간</a:t>
            </a:r>
            <a:r>
              <a:rPr kumimoji="1" lang="en-US" altLang="ko-KR" i="1" dirty="0"/>
              <a:t>: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3</a:t>
            </a:r>
            <a:r>
              <a:rPr kumimoji="1" lang="ko-KR" altLang="en-US" i="1" dirty="0"/>
              <a:t>개월</a:t>
            </a:r>
            <a:endParaRPr kumimoji="1" lang="ko-Kore-KR" altLang="en-US" i="1" dirty="0"/>
          </a:p>
        </p:txBody>
      </p:sp>
      <p:sp>
        <p:nvSpPr>
          <p:cNvPr id="32" name="왼쪽 중괄호[L] 31">
            <a:extLst>
              <a:ext uri="{FF2B5EF4-FFF2-40B4-BE49-F238E27FC236}">
                <a16:creationId xmlns:a16="http://schemas.microsoft.com/office/drawing/2014/main" id="{4E985205-AC65-AB43-BC0B-B499D7AB1EC7}"/>
              </a:ext>
            </a:extLst>
          </p:cNvPr>
          <p:cNvSpPr/>
          <p:nvPr/>
        </p:nvSpPr>
        <p:spPr>
          <a:xfrm>
            <a:off x="7972304" y="436418"/>
            <a:ext cx="393944" cy="53390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 중괄호[L] 32">
            <a:extLst>
              <a:ext uri="{FF2B5EF4-FFF2-40B4-BE49-F238E27FC236}">
                <a16:creationId xmlns:a16="http://schemas.microsoft.com/office/drawing/2014/main" id="{BDFE01DE-1F2E-5C48-ACC7-DA66659D3435}"/>
              </a:ext>
            </a:extLst>
          </p:cNvPr>
          <p:cNvSpPr/>
          <p:nvPr/>
        </p:nvSpPr>
        <p:spPr>
          <a:xfrm>
            <a:off x="7972304" y="1033452"/>
            <a:ext cx="393944" cy="24406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32453E68-E20D-1945-9FA4-D1DBA8575848}"/>
              </a:ext>
            </a:extLst>
          </p:cNvPr>
          <p:cNvSpPr/>
          <p:nvPr/>
        </p:nvSpPr>
        <p:spPr>
          <a:xfrm>
            <a:off x="7982747" y="1369230"/>
            <a:ext cx="393944" cy="179851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B2B04630-3137-C340-8DB9-BD29A1DB85E6}"/>
              </a:ext>
            </a:extLst>
          </p:cNvPr>
          <p:cNvSpPr/>
          <p:nvPr/>
        </p:nvSpPr>
        <p:spPr>
          <a:xfrm>
            <a:off x="8648567" y="1033452"/>
            <a:ext cx="323165" cy="130103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왼쪽 중괄호[L] 37">
            <a:extLst>
              <a:ext uri="{FF2B5EF4-FFF2-40B4-BE49-F238E27FC236}">
                <a16:creationId xmlns:a16="http://schemas.microsoft.com/office/drawing/2014/main" id="{EEF8D514-ABE9-2044-9CEF-2D2EC5F2EA4A}"/>
              </a:ext>
            </a:extLst>
          </p:cNvPr>
          <p:cNvSpPr/>
          <p:nvPr/>
        </p:nvSpPr>
        <p:spPr>
          <a:xfrm>
            <a:off x="7979515" y="3271468"/>
            <a:ext cx="393944" cy="179851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6B52E5FE-86E9-8448-B816-A65BAB21DABC}"/>
              </a:ext>
            </a:extLst>
          </p:cNvPr>
          <p:cNvSpPr/>
          <p:nvPr/>
        </p:nvSpPr>
        <p:spPr>
          <a:xfrm>
            <a:off x="7970021" y="5186070"/>
            <a:ext cx="393944" cy="29646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오른쪽 중괄호[R] 39">
            <a:extLst>
              <a:ext uri="{FF2B5EF4-FFF2-40B4-BE49-F238E27FC236}">
                <a16:creationId xmlns:a16="http://schemas.microsoft.com/office/drawing/2014/main" id="{BAC0D310-F55D-0847-A423-E2F3470356A1}"/>
              </a:ext>
            </a:extLst>
          </p:cNvPr>
          <p:cNvSpPr/>
          <p:nvPr/>
        </p:nvSpPr>
        <p:spPr>
          <a:xfrm>
            <a:off x="8699723" y="5556898"/>
            <a:ext cx="323165" cy="68055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A8A7E5-50FB-574C-BF80-3E4721D0EF35}"/>
              </a:ext>
            </a:extLst>
          </p:cNvPr>
          <p:cNvSpPr txBox="1"/>
          <p:nvPr/>
        </p:nvSpPr>
        <p:spPr>
          <a:xfrm>
            <a:off x="2695873" y="6586555"/>
            <a:ext cx="948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 dirty="0">
                <a:solidFill>
                  <a:srgbClr val="C00000"/>
                </a:solidFill>
              </a:rPr>
              <a:t>단순 개발만 포함한 일정으로 알파 및 베타테스트 후 발생한 </a:t>
            </a:r>
            <a:r>
              <a:rPr kumimoji="1" lang="ko-KR" altLang="en-US" sz="1400" i="1" dirty="0" err="1">
                <a:solidFill>
                  <a:srgbClr val="C00000"/>
                </a:solidFill>
              </a:rPr>
              <a:t>수정사항에</a:t>
            </a:r>
            <a:r>
              <a:rPr kumimoji="1" lang="ko-KR" altLang="en-US" sz="1400" i="1" dirty="0">
                <a:solidFill>
                  <a:srgbClr val="C00000"/>
                </a:solidFill>
              </a:rPr>
              <a:t> 관한 일정은  무료 유지 보수기간으로 별도 관리 </a:t>
            </a:r>
            <a:endParaRPr kumimoji="1" lang="ko-Kore-KR" altLang="en-US" sz="1400" i="1" dirty="0">
              <a:solidFill>
                <a:srgbClr val="C00000"/>
              </a:solidFill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352DBE5C-80B2-794C-A551-9E559016C9F2}"/>
              </a:ext>
            </a:extLst>
          </p:cNvPr>
          <p:cNvCxnSpPr>
            <a:cxnSpLocks/>
          </p:cNvCxnSpPr>
          <p:nvPr/>
        </p:nvCxnSpPr>
        <p:spPr>
          <a:xfrm flipV="1">
            <a:off x="8373459" y="6302831"/>
            <a:ext cx="601842" cy="59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004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기술이전방안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9" y="985652"/>
            <a:ext cx="6147049" cy="496388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기술이전 방안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ko-KR" sz="1800" dirty="0">
                <a:latin typeface="+mn-ea"/>
              </a:rPr>
              <a:t>GIT</a:t>
            </a:r>
            <a:r>
              <a:rPr lang="ko-KR" altLang="en-US" sz="1800" dirty="0">
                <a:latin typeface="+mn-ea"/>
              </a:rPr>
              <a:t>을 통해 전체 소스코드를 전달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latin typeface="+mn-ea"/>
              </a:rPr>
              <a:t>외주업체에 문서로 매뉴얼 작성 요청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latin typeface="+mn-ea"/>
              </a:rPr>
              <a:t>외주업체에 동영상으로 매뉴얼 작성 요청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교육 방안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latin typeface="+mn-ea"/>
              </a:rPr>
              <a:t>동영상 강좌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latin typeface="+mn-ea"/>
              </a:rPr>
              <a:t>실제 사용법 교육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내부 브로커 상대 및 외부 딜러 상대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–</a:t>
            </a:r>
            <a:r>
              <a:rPr lang="ko-KR" altLang="en-US" sz="1800" dirty="0">
                <a:latin typeface="+mn-ea"/>
              </a:rPr>
              <a:t> 총 </a:t>
            </a: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 dirty="0">
                <a:latin typeface="+mn-ea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383189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 동기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9E25D98-9789-9443-9587-2867967C4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664" y="546224"/>
            <a:ext cx="6138309" cy="59415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고객 편의 극대화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불편하고 복잡한 대화방 및 </a:t>
            </a:r>
            <a:r>
              <a:rPr lang="en-US" altLang="ko-KR" sz="1200" dirty="0">
                <a:latin typeface="+mn-ea"/>
              </a:rPr>
              <a:t>1:1 </a:t>
            </a:r>
            <a:r>
              <a:rPr lang="ko-KR" altLang="en-US" sz="1200" dirty="0">
                <a:latin typeface="+mn-ea"/>
              </a:rPr>
              <a:t>메신저 거래의 단점을 없애 고객의 편의를 극대화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고객별 </a:t>
            </a:r>
            <a:r>
              <a:rPr lang="ko-KR" altLang="en-US" sz="1200" dirty="0" err="1">
                <a:latin typeface="+mn-ea"/>
              </a:rPr>
              <a:t>커스터마이징</a:t>
            </a:r>
            <a:r>
              <a:rPr lang="ko-KR" altLang="en-US" sz="1200" dirty="0">
                <a:latin typeface="+mn-ea"/>
              </a:rPr>
              <a:t> 기능을 강화하여 더욱 편하고 보기 쉬운 거래 화면 제공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거래 수수료의 현실화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특정구간에서는 너무 비싸거나 싼 현재의 일률적인 수수료 체계를 다원화해 거래 수수료를 현실화</a:t>
            </a:r>
            <a:endParaRPr lang="en-US" altLang="ko-KR" sz="1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낮은 위험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높은 투명성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중복매매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공매도등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주문사고</a:t>
            </a:r>
            <a:r>
              <a:rPr lang="ko-KR" altLang="en-US" sz="1200" dirty="0">
                <a:latin typeface="+mn-ea"/>
              </a:rPr>
              <a:t> 위험 최소화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또한 거래의 익명성 보장으로 장외시장에서 발생할 수 있는 각종 사고예방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한국형 </a:t>
            </a:r>
            <a:r>
              <a:rPr lang="ko-KR" altLang="en-US" sz="1400" b="1" dirty="0" err="1">
                <a:latin typeface="+mn-ea"/>
              </a:rPr>
              <a:t>크레딧</a:t>
            </a:r>
            <a:r>
              <a:rPr lang="ko-KR" altLang="en-US" sz="1400" b="1" dirty="0">
                <a:latin typeface="+mn-ea"/>
              </a:rPr>
              <a:t> 채권 거래 플랫폼 필요성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글로벌 규제 강화로 </a:t>
            </a:r>
            <a:r>
              <a:rPr lang="en-US" altLang="ko-KR" sz="1200" dirty="0" err="1">
                <a:latin typeface="+mn-ea"/>
              </a:rPr>
              <a:t>MarketAxess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TradeWebemd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글로벌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채권거래 플랫폼 고성장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국내 금융 현실을 반영한 한국형 </a:t>
            </a:r>
            <a:r>
              <a:rPr lang="ko-KR" altLang="en-US" sz="1200" dirty="0" err="1">
                <a:latin typeface="+mn-ea"/>
              </a:rPr>
              <a:t>크레딧</a:t>
            </a:r>
            <a:r>
              <a:rPr lang="ko-KR" altLang="en-US" sz="1200" dirty="0">
                <a:latin typeface="+mn-ea"/>
              </a:rPr>
              <a:t> 채권 거래 플랫폼 개발 필요</a:t>
            </a:r>
          </a:p>
        </p:txBody>
      </p:sp>
    </p:spTree>
    <p:extLst>
      <p:ext uri="{BB962C8B-B14F-4D97-AF65-F5344CB8AC3E}">
        <p14:creationId xmlns:p14="http://schemas.microsoft.com/office/powerpoint/2010/main" val="3391155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개발비용추정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64494"/>
              </p:ext>
            </p:extLst>
          </p:nvPr>
        </p:nvGraphicFramePr>
        <p:xfrm>
          <a:off x="5536470" y="1272336"/>
          <a:ext cx="5795558" cy="4374972"/>
        </p:xfrm>
        <a:graphic>
          <a:graphicData uri="http://schemas.openxmlformats.org/drawingml/2006/table">
            <a:tbl>
              <a:tblPr/>
              <a:tblGrid>
                <a:gridCol w="1548197">
                  <a:extLst>
                    <a:ext uri="{9D8B030D-6E8A-4147-A177-3AD203B41FA5}">
                      <a16:colId xmlns:a16="http://schemas.microsoft.com/office/drawing/2014/main" val="799577467"/>
                    </a:ext>
                  </a:extLst>
                </a:gridCol>
                <a:gridCol w="1415787">
                  <a:extLst>
                    <a:ext uri="{9D8B030D-6E8A-4147-A177-3AD203B41FA5}">
                      <a16:colId xmlns:a16="http://schemas.microsoft.com/office/drawing/2014/main" val="2696376564"/>
                    </a:ext>
                  </a:extLst>
                </a:gridCol>
                <a:gridCol w="1415787">
                  <a:extLst>
                    <a:ext uri="{9D8B030D-6E8A-4147-A177-3AD203B41FA5}">
                      <a16:colId xmlns:a16="http://schemas.microsoft.com/office/drawing/2014/main" val="2399071111"/>
                    </a:ext>
                  </a:extLst>
                </a:gridCol>
                <a:gridCol w="1415787">
                  <a:extLst>
                    <a:ext uri="{9D8B030D-6E8A-4147-A177-3AD203B41FA5}">
                      <a16:colId xmlns:a16="http://schemas.microsoft.com/office/drawing/2014/main" val="2840217749"/>
                    </a:ext>
                  </a:extLst>
                </a:gridCol>
              </a:tblGrid>
              <a:tr h="14766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 분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상위</a:t>
                      </a: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월평균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월평균 임금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하위</a:t>
                      </a: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월평균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502199"/>
                  </a:ext>
                </a:extLst>
              </a:tr>
              <a:tr h="7862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①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14,548,198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8,424,393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3,690,836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420952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②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컨설턴트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15,312,917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9,152,103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4,598,205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68283"/>
                  </a:ext>
                </a:extLst>
              </a:tr>
              <a:tr h="137023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③ 정보보호컨설턴트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12,416,437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7,126,439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3,525,286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053081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④ 업무분석가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14,507,794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10,472,778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6,780,063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00949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⑤ 데이터분석가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10,413,628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7,018,209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4,018,156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798838"/>
                  </a:ext>
                </a:extLst>
              </a:tr>
              <a:tr h="7862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⑥ IT PM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11,523,874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7,582,109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4,486,983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393443"/>
                  </a:ext>
                </a:extLst>
              </a:tr>
              <a:tr h="7862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⑦ IT PMO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13,043,635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8,574,648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4,790,032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727313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⑧ SW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아키텍트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13,908,141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8,132,265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4,599,207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935701"/>
                  </a:ext>
                </a:extLst>
              </a:tr>
              <a:tr h="168674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⑨ Infrastructure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아키텍트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14,969,636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9,649,203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6,866,763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61962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⑩ 데이터 아키텍트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14,217,317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8,359,679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4,907,963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898793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⑪ UI/UX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9,404,881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5,406,750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2,764,967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347899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⑫ 응용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10,391,701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6,395,094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3,206,712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564993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⑬ 시스템</a:t>
                      </a:r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7,898,116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5,182,563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3,026,523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095952"/>
                  </a:ext>
                </a:extLst>
              </a:tr>
              <a:tr h="16812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⑭ 임베디드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9,278,844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5,668,383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3,191,206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28209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⑮ 데이터베이스 운용자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10,049,271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5,733,364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2,771,671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031843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⑯ NW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엔지니어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12,564,694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6,846,793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3,561,148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240561"/>
                  </a:ext>
                </a:extLst>
              </a:tr>
              <a:tr h="169073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⑰ 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시스템운용자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10,227,630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5,822,848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2,774,518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043774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⑱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 기술자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5,904,050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3,840,221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2,470,208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87964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⑲ SW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기획자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14,986,388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8,912,158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4,120,122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585626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⑳ </a:t>
                      </a:r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 기획자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10,739,584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8,010,861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3,412,843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2796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㉑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기술영업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11,976,760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7,874,001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4,135,906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261341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㉒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품질관리자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14,332,620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8,413,382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3,714,538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096696"/>
                  </a:ext>
                </a:extLst>
              </a:tr>
              <a:tr h="7862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㉓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테스터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6,240,582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4,150,962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2,531,549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960636"/>
                  </a:ext>
                </a:extLst>
              </a:tr>
              <a:tr h="7862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㉔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감리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9,457,038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7,108,276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4,622,953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63511"/>
                  </a:ext>
                </a:extLst>
              </a:tr>
              <a:tr h="7862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㉕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감사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11,101,067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8,319,985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5,340,750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491928"/>
                  </a:ext>
                </a:extLst>
              </a:tr>
              <a:tr h="161013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㉖ 정보보호관리자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13,435,965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7,869,458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4,284,397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151807"/>
                  </a:ext>
                </a:extLst>
              </a:tr>
              <a:tr h="14598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㉗ 침해사고대응전문가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9,890,030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5,814,424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3,481,043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159773"/>
                  </a:ext>
                </a:extLst>
              </a:tr>
              <a:tr h="14766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㉘ IT</a:t>
                      </a:r>
                      <a:r>
                        <a:rPr lang="ko-KR" altLang="en-US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교육강사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8,436,420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6,709,263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5,062,592</a:t>
                      </a:r>
                    </a:p>
                  </a:txBody>
                  <a:tcPr marL="7192" marR="7192" marT="4794" marB="47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43637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08265" y="663246"/>
            <a:ext cx="625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한국소프트산업협회에서 발표한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SW</a:t>
            </a:r>
            <a:r>
              <a:rPr lang="ko-KR" altLang="en-US" dirty="0"/>
              <a:t>기술자 평균임금</a:t>
            </a:r>
          </a:p>
        </p:txBody>
      </p:sp>
    </p:spTree>
    <p:extLst>
      <p:ext uri="{BB962C8B-B14F-4D97-AF65-F5344CB8AC3E}">
        <p14:creationId xmlns:p14="http://schemas.microsoft.com/office/powerpoint/2010/main" val="410396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개발비용추정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7348" y="689677"/>
            <a:ext cx="347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추정을 위한 </a:t>
            </a:r>
            <a:r>
              <a:rPr lang="en-US" altLang="ko-KR" dirty="0"/>
              <a:t>SW</a:t>
            </a:r>
            <a:r>
              <a:rPr lang="ko-KR" altLang="en-US" dirty="0"/>
              <a:t>개발자 임금 추정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46009"/>
              </p:ext>
            </p:extLst>
          </p:nvPr>
        </p:nvGraphicFramePr>
        <p:xfrm>
          <a:off x="5584479" y="1347107"/>
          <a:ext cx="5371991" cy="4841421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681735">
                  <a:extLst>
                    <a:ext uri="{9D8B030D-6E8A-4147-A177-3AD203B41FA5}">
                      <a16:colId xmlns:a16="http://schemas.microsoft.com/office/drawing/2014/main" val="2496799851"/>
                    </a:ext>
                  </a:extLst>
                </a:gridCol>
                <a:gridCol w="2269672">
                  <a:extLst>
                    <a:ext uri="{9D8B030D-6E8A-4147-A177-3AD203B41FA5}">
                      <a16:colId xmlns:a16="http://schemas.microsoft.com/office/drawing/2014/main" val="2189164979"/>
                    </a:ext>
                  </a:extLst>
                </a:gridCol>
                <a:gridCol w="1420584">
                  <a:extLst>
                    <a:ext uri="{9D8B030D-6E8A-4147-A177-3AD203B41FA5}">
                      <a16:colId xmlns:a16="http://schemas.microsoft.com/office/drawing/2014/main" val="2182794525"/>
                    </a:ext>
                  </a:extLst>
                </a:gridCol>
              </a:tblGrid>
              <a:tr h="16536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업무</a:t>
                      </a:r>
                    </a:p>
                  </a:txBody>
                  <a:tcPr marL="7307" marR="7307" marT="4872" marB="4872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항목</a:t>
                      </a:r>
                    </a:p>
                  </a:txBody>
                  <a:tcPr marL="7307" marR="7307" marT="4872" marB="4872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금액</a:t>
                      </a:r>
                      <a:r>
                        <a:rPr lang="en-US" altLang="ko-KR" sz="900" dirty="0">
                          <a:effectLst/>
                        </a:rPr>
                        <a:t>(</a:t>
                      </a:r>
                      <a:r>
                        <a:rPr lang="ko-KR" altLang="en-US" sz="900" dirty="0">
                          <a:effectLst/>
                        </a:rPr>
                        <a:t>단위</a:t>
                      </a:r>
                      <a:r>
                        <a:rPr lang="en-US" altLang="ko-KR" sz="900" dirty="0">
                          <a:effectLst/>
                        </a:rPr>
                        <a:t>:</a:t>
                      </a:r>
                      <a:r>
                        <a:rPr lang="ko-KR" altLang="en-US" sz="900" dirty="0">
                          <a:effectLst/>
                        </a:rPr>
                        <a:t>만원</a:t>
                      </a:r>
                      <a:r>
                        <a:rPr lang="en-US" altLang="ko-KR" sz="900" dirty="0">
                          <a:effectLst/>
                        </a:rPr>
                        <a:t>)</a:t>
                      </a:r>
                    </a:p>
                  </a:txBody>
                  <a:tcPr marL="7307" marR="7307" marT="4872" marB="4872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635622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 err="1">
                          <a:effectLst/>
                        </a:rPr>
                        <a:t>특급개발자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7307" marR="7307" marT="4872" marB="4872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7307" marR="7307" marT="4872" marB="4872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1,200</a:t>
                      </a:r>
                    </a:p>
                  </a:txBody>
                  <a:tcPr marL="7307" marR="7307" marT="4872" marB="4872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3130632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제경비 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직접인건비의 </a:t>
                      </a:r>
                      <a:r>
                        <a:rPr lang="en-US" altLang="ko-KR" sz="80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1,320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214596172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기술료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((</a:t>
                      </a:r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r>
                        <a:rPr lang="en-US" altLang="ko-KR" sz="800" dirty="0">
                          <a:effectLst/>
                        </a:rPr>
                        <a:t>+</a:t>
                      </a:r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  <a:r>
                        <a:rPr lang="ko-KR" altLang="en-US" sz="800" dirty="0">
                          <a:effectLst/>
                        </a:rPr>
                        <a:t>의 </a:t>
                      </a:r>
                      <a:r>
                        <a:rPr lang="en-US" altLang="ko-KR" sz="800" dirty="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504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703710431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3,024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1923912554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고급개발자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직접인건비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900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1510360954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제경비 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직접인건비의 </a:t>
                      </a:r>
                      <a:r>
                        <a:rPr lang="en-US" altLang="ko-KR" sz="80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990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4068745235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기술료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((</a:t>
                      </a:r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r>
                        <a:rPr lang="en-US" altLang="ko-KR" sz="800" dirty="0">
                          <a:effectLst/>
                        </a:rPr>
                        <a:t>+</a:t>
                      </a:r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  <a:r>
                        <a:rPr lang="ko-KR" altLang="en-US" sz="800" dirty="0">
                          <a:effectLst/>
                        </a:rPr>
                        <a:t>의 </a:t>
                      </a:r>
                      <a:r>
                        <a:rPr lang="en-US" altLang="ko-KR" sz="800" dirty="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378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4047489325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2,268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460559587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중급개발자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직접인건비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600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259350983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제경비 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직접인건비의 </a:t>
                      </a:r>
                      <a:r>
                        <a:rPr lang="en-US" altLang="ko-KR" sz="80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660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1310112750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기술료 </a:t>
                      </a:r>
                      <a:r>
                        <a:rPr lang="en-US" altLang="ko-KR" sz="800">
                          <a:effectLst/>
                        </a:rPr>
                        <a:t>((</a:t>
                      </a:r>
                      <a:r>
                        <a:rPr lang="ko-KR" altLang="en-US" sz="800">
                          <a:effectLst/>
                        </a:rPr>
                        <a:t>직접인건비</a:t>
                      </a:r>
                      <a:r>
                        <a:rPr lang="en-US" altLang="ko-KR" sz="800">
                          <a:effectLst/>
                        </a:rPr>
                        <a:t>+</a:t>
                      </a:r>
                      <a:r>
                        <a:rPr lang="ko-KR" altLang="en-US" sz="800">
                          <a:effectLst/>
                        </a:rPr>
                        <a:t>제경비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  <a:r>
                        <a:rPr lang="ko-KR" altLang="en-US" sz="800">
                          <a:effectLst/>
                        </a:rPr>
                        <a:t>의 </a:t>
                      </a:r>
                      <a:r>
                        <a:rPr lang="en-US" altLang="ko-KR" sz="80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252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751030946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1,512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710244337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초급개발자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직접인건비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350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4289547358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제경비 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직접인건비의 </a:t>
                      </a:r>
                      <a:r>
                        <a:rPr lang="en-US" altLang="ko-KR" sz="80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385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121962815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기술료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((</a:t>
                      </a:r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r>
                        <a:rPr lang="en-US" altLang="ko-KR" sz="800" dirty="0">
                          <a:effectLst/>
                        </a:rPr>
                        <a:t>+</a:t>
                      </a:r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  <a:r>
                        <a:rPr lang="ko-KR" altLang="en-US" sz="800" dirty="0">
                          <a:effectLst/>
                        </a:rPr>
                        <a:t>의 </a:t>
                      </a:r>
                      <a:r>
                        <a:rPr lang="en-US" altLang="ko-KR" sz="800" dirty="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147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224349258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882</a:t>
                      </a:r>
                    </a:p>
                  </a:txBody>
                  <a:tcPr marL="7307" marR="7307" marT="4872" marB="4872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513333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고급디자이너</a:t>
                      </a:r>
                    </a:p>
                  </a:txBody>
                  <a:tcPr marL="7307" marR="7307" marT="4872" marB="4872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7307" marR="7307" marT="4872" marB="4872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800</a:t>
                      </a:r>
                    </a:p>
                  </a:txBody>
                  <a:tcPr marL="7307" marR="7307" marT="4872" marB="4872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256507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</a:t>
                      </a:r>
                      <a:r>
                        <a:rPr lang="ko-KR" altLang="en-US" sz="800" dirty="0">
                          <a:effectLst/>
                        </a:rPr>
                        <a:t>직접인건비의 </a:t>
                      </a:r>
                      <a:r>
                        <a:rPr lang="en-US" altLang="ko-KR" sz="800" dirty="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880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4103538249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기술료 </a:t>
                      </a:r>
                      <a:r>
                        <a:rPr lang="en-US" altLang="ko-KR" sz="800">
                          <a:effectLst/>
                        </a:rPr>
                        <a:t>((</a:t>
                      </a:r>
                      <a:r>
                        <a:rPr lang="ko-KR" altLang="en-US" sz="800">
                          <a:effectLst/>
                        </a:rPr>
                        <a:t>직접인건비</a:t>
                      </a:r>
                      <a:r>
                        <a:rPr lang="en-US" altLang="ko-KR" sz="800">
                          <a:effectLst/>
                        </a:rPr>
                        <a:t>+</a:t>
                      </a:r>
                      <a:r>
                        <a:rPr lang="ko-KR" altLang="en-US" sz="800">
                          <a:effectLst/>
                        </a:rPr>
                        <a:t>제경비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  <a:r>
                        <a:rPr lang="ko-KR" altLang="en-US" sz="800">
                          <a:effectLst/>
                        </a:rPr>
                        <a:t>의 </a:t>
                      </a:r>
                      <a:r>
                        <a:rPr lang="en-US" altLang="ko-KR" sz="80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336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4076877037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2,016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2824108770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중급디자이너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직접인건비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500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400079202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제경비 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직접인건비의 </a:t>
                      </a:r>
                      <a:r>
                        <a:rPr lang="en-US" altLang="ko-KR" sz="80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550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651217759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기술료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((</a:t>
                      </a:r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r>
                        <a:rPr lang="en-US" altLang="ko-KR" sz="800" dirty="0">
                          <a:effectLst/>
                        </a:rPr>
                        <a:t>+</a:t>
                      </a:r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  <a:r>
                        <a:rPr lang="ko-KR" altLang="en-US" sz="800" dirty="0">
                          <a:effectLst/>
                        </a:rPr>
                        <a:t>의 </a:t>
                      </a:r>
                      <a:r>
                        <a:rPr lang="en-US" altLang="ko-KR" sz="800" dirty="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210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2254180642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1,260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1173727504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초급디자이너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>
                          <a:effectLst/>
                        </a:rPr>
                        <a:t>직접인건비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300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144974545"/>
                  </a:ext>
                </a:extLst>
              </a:tr>
              <a:tr h="168897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</a:t>
                      </a:r>
                      <a:r>
                        <a:rPr lang="ko-KR" altLang="en-US" sz="800" dirty="0">
                          <a:effectLst/>
                        </a:rPr>
                        <a:t>직접인건비의 </a:t>
                      </a:r>
                      <a:r>
                        <a:rPr lang="en-US" altLang="ko-KR" sz="800" dirty="0">
                          <a:effectLst/>
                        </a:rPr>
                        <a:t>110%)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330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081174085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 err="1">
                          <a:effectLst/>
                        </a:rPr>
                        <a:t>기술료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((</a:t>
                      </a:r>
                      <a:r>
                        <a:rPr lang="ko-KR" altLang="en-US" sz="800" dirty="0" err="1">
                          <a:effectLst/>
                        </a:rPr>
                        <a:t>직접인건비</a:t>
                      </a:r>
                      <a:r>
                        <a:rPr lang="en-US" altLang="ko-KR" sz="800" dirty="0">
                          <a:effectLst/>
                        </a:rPr>
                        <a:t>+</a:t>
                      </a:r>
                      <a:r>
                        <a:rPr lang="ko-KR" altLang="en-US" sz="800" dirty="0" err="1">
                          <a:effectLst/>
                        </a:rPr>
                        <a:t>제경비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  <a:r>
                        <a:rPr lang="ko-KR" altLang="en-US" sz="800" dirty="0">
                          <a:effectLst/>
                        </a:rPr>
                        <a:t>의 </a:t>
                      </a:r>
                      <a:r>
                        <a:rPr lang="en-US" altLang="ko-KR" sz="800" dirty="0">
                          <a:effectLst/>
                        </a:rPr>
                        <a:t>20%)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126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384513221"/>
                  </a:ext>
                </a:extLst>
              </a:tr>
              <a:tr h="165360">
                <a:tc>
                  <a:txBody>
                    <a:bodyPr/>
                    <a:lstStyle/>
                    <a:p>
                      <a:pPr rtl="0" fontAlgn="b"/>
                      <a:endParaRPr lang="ko-KR" altLang="en-US" sz="900">
                        <a:effectLst/>
                      </a:endParaRP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800" dirty="0">
                          <a:effectLst/>
                        </a:rPr>
                        <a:t>총액</a:t>
                      </a:r>
                    </a:p>
                  </a:txBody>
                  <a:tcPr marL="7307" marR="7307" marT="4872" marB="487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756</a:t>
                      </a:r>
                    </a:p>
                  </a:txBody>
                  <a:tcPr marL="7307" marR="7307" marT="4872" marB="4872" anchor="b"/>
                </a:tc>
                <a:extLst>
                  <a:ext uri="{0D108BD9-81ED-4DB2-BD59-A6C34878D82A}">
                    <a16:rowId xmlns:a16="http://schemas.microsoft.com/office/drawing/2014/main" val="2112706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084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개발비용추정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6435" y="505011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부문별 </a:t>
            </a:r>
            <a:r>
              <a:rPr lang="ko-KR" altLang="en-US" dirty="0" err="1"/>
              <a:t>비용추정</a:t>
            </a:r>
            <a:r>
              <a:rPr lang="en-US" altLang="ko-KR" dirty="0"/>
              <a:t>: </a:t>
            </a:r>
            <a:r>
              <a:rPr lang="ko-KR" altLang="en-US" dirty="0"/>
              <a:t>필수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099118"/>
              </p:ext>
            </p:extLst>
          </p:nvPr>
        </p:nvGraphicFramePr>
        <p:xfrm>
          <a:off x="6096001" y="1410854"/>
          <a:ext cx="4947560" cy="1000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val="94036736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3792926663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2119883671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127148931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9994198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참여자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명수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투입개월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단가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총액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90068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고급개발자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2,268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6,804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02060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중급개발자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1,512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13,608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94188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중급디자이너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1,260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7,560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751054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총액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27,972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701754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12120" y="97662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프론트개발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12120" y="2619864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서버구성</a:t>
            </a:r>
            <a:r>
              <a:rPr lang="en-US" altLang="ko-KR" sz="1400" dirty="0"/>
              <a:t>(DB</a:t>
            </a:r>
            <a:r>
              <a:rPr lang="ko-KR" altLang="en-US" sz="1400" dirty="0"/>
              <a:t>포함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490798"/>
              </p:ext>
            </p:extLst>
          </p:nvPr>
        </p:nvGraphicFramePr>
        <p:xfrm>
          <a:off x="6096000" y="3008054"/>
          <a:ext cx="494756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val="3949546067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4150239642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670787370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1406827793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54385536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참여자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명수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투입개월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단가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526830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고급개발자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2,268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2,268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356796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중급개발자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2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1,512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9,072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49759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11,340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118734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60218"/>
              </p:ext>
            </p:extLst>
          </p:nvPr>
        </p:nvGraphicFramePr>
        <p:xfrm>
          <a:off x="6096000" y="4378475"/>
          <a:ext cx="494756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val="2765394111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3093648052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805263724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403344208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273507303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참여자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명수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투입개월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단가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0293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특급개발자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3,024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3,024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9788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고급개발자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1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2,268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6,804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831359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9,828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1054493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43485" y="401790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메시지</a:t>
            </a:r>
            <a:r>
              <a:rPr lang="en-US" altLang="ko-KR" sz="1400" dirty="0"/>
              <a:t> </a:t>
            </a:r>
            <a:r>
              <a:rPr lang="ko-KR" altLang="en-US" sz="1400" dirty="0"/>
              <a:t>서버 구성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2120" y="543795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외부</a:t>
            </a:r>
            <a:r>
              <a:rPr lang="en-US" altLang="ko-KR" sz="1400" dirty="0"/>
              <a:t>API </a:t>
            </a:r>
            <a:r>
              <a:rPr lang="ko-KR" altLang="en-US" sz="1400" dirty="0"/>
              <a:t>처리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764740"/>
              </p:ext>
            </p:extLst>
          </p:nvPr>
        </p:nvGraphicFramePr>
        <p:xfrm>
          <a:off x="6096000" y="5813765"/>
          <a:ext cx="4947560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val="1394469567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2630422127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3984600849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1983461378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val="110399185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참여자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명수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투입개월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단가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5104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중급개발자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2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1,512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9,072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078920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9,072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4938257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291431" y="1024517"/>
            <a:ext cx="7521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단위</a:t>
            </a:r>
            <a:r>
              <a:rPr lang="en-US" altLang="ko-KR" sz="1050" dirty="0">
                <a:latin typeface="+mn-ea"/>
              </a:rPr>
              <a:t>:</a:t>
            </a:r>
            <a:r>
              <a:rPr lang="ko-KR" altLang="en-US" sz="1050" dirty="0">
                <a:latin typeface="+mn-ea"/>
              </a:rPr>
              <a:t>만원</a:t>
            </a:r>
          </a:p>
        </p:txBody>
      </p:sp>
      <p:sp>
        <p:nvSpPr>
          <p:cNvPr id="3" name="왼쪽 중괄호 2"/>
          <p:cNvSpPr/>
          <p:nvPr/>
        </p:nvSpPr>
        <p:spPr>
          <a:xfrm>
            <a:off x="5508608" y="1771650"/>
            <a:ext cx="173736" cy="3143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16416" y="322309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기존개발범위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약 </a:t>
            </a:r>
            <a:r>
              <a:rPr lang="en-US" altLang="ko-KR" sz="1100" dirty="0">
                <a:solidFill>
                  <a:srgbClr val="FF0000"/>
                </a:solidFill>
              </a:rPr>
              <a:t>4.9</a:t>
            </a:r>
            <a:r>
              <a:rPr lang="ko-KR" altLang="en-US" sz="1100" dirty="0">
                <a:solidFill>
                  <a:srgbClr val="FF0000"/>
                </a:solidFill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110754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개발비용추정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6435" y="505011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부문별 </a:t>
            </a:r>
            <a:r>
              <a:rPr lang="ko-KR" altLang="en-US" dirty="0" err="1"/>
              <a:t>비용추정</a:t>
            </a:r>
            <a:r>
              <a:rPr lang="en-US" altLang="ko-KR" dirty="0"/>
              <a:t>: </a:t>
            </a:r>
            <a:r>
              <a:rPr lang="ko-KR" altLang="en-US" dirty="0"/>
              <a:t>선택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2120" y="976622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AI </a:t>
            </a:r>
            <a:r>
              <a:rPr lang="ko-KR" altLang="en-US" sz="1400" dirty="0"/>
              <a:t>개발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2120" y="3036244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블록체인</a:t>
            </a:r>
            <a:endParaRPr lang="ko-KR" altLang="en-US" sz="1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12905"/>
              </p:ext>
            </p:extLst>
          </p:nvPr>
        </p:nvGraphicFramePr>
        <p:xfrm>
          <a:off x="6096001" y="1386678"/>
          <a:ext cx="5252355" cy="1200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471">
                  <a:extLst>
                    <a:ext uri="{9D8B030D-6E8A-4147-A177-3AD203B41FA5}">
                      <a16:colId xmlns:a16="http://schemas.microsoft.com/office/drawing/2014/main" val="3344259509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1900170869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3049705175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2878745490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287582798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참여자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</a:rPr>
                        <a:t>명수</a:t>
                      </a:r>
                      <a:endParaRPr lang="ko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투입개월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단가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45416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특급개발자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1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3,024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9,072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343414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고급개발자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2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3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2,268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13,608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03195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초급개발자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2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1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</a:rPr>
                        <a:t>882</a:t>
                      </a:r>
                      <a:endParaRPr lang="en-US" alt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1,764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673011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솔루션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10,000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3734623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</a:rPr>
                        <a:t>총액</a:t>
                      </a:r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</a:rPr>
                        <a:t>34,444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31461169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88999"/>
              </p:ext>
            </p:extLst>
          </p:nvPr>
        </p:nvGraphicFramePr>
        <p:xfrm>
          <a:off x="6096000" y="3473443"/>
          <a:ext cx="5252355" cy="1000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471">
                  <a:extLst>
                    <a:ext uri="{9D8B030D-6E8A-4147-A177-3AD203B41FA5}">
                      <a16:colId xmlns:a16="http://schemas.microsoft.com/office/drawing/2014/main" val="2805076973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2860309214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2021188177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1436340177"/>
                    </a:ext>
                  </a:extLst>
                </a:gridCol>
                <a:gridCol w="1050471">
                  <a:extLst>
                    <a:ext uri="{9D8B030D-6E8A-4147-A177-3AD203B41FA5}">
                      <a16:colId xmlns:a16="http://schemas.microsoft.com/office/drawing/2014/main" val="56522388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참여자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명수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투입개월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단가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총액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875555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특급개발자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3,024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9,072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163123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고급개발자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+mn-ea"/>
                          <a:ea typeface="+mn-ea"/>
                        </a:rPr>
                        <a:t>2,268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13,608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369004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솔루션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15,000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81365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>
                          <a:effectLst/>
                          <a:latin typeface="+mn-ea"/>
                          <a:ea typeface="+mn-ea"/>
                        </a:rPr>
                        <a:t>총액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37,680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8705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452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CB163-A880-4C46-9C73-D730749B7CA9}"/>
              </a:ext>
            </a:extLst>
          </p:cNvPr>
          <p:cNvSpPr txBox="1"/>
          <p:nvPr/>
        </p:nvSpPr>
        <p:spPr>
          <a:xfrm>
            <a:off x="3591268" y="2823667"/>
            <a:ext cx="5083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kumimoji="1" lang="ko-Kore-KR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7B2E43E9-4824-344D-84D5-B485622A6C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33" y="5292054"/>
            <a:ext cx="1885950" cy="8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개발중점사안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EB035E5-2B69-734C-B9F0-678C89BC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098" y="2330607"/>
            <a:ext cx="6299110" cy="306658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+mn-ea"/>
              </a:rPr>
              <a:t>N</a:t>
            </a:r>
            <a:r>
              <a:rPr lang="en-US" altLang="ko-KR" sz="1600" dirty="0">
                <a:latin typeface="+mn-ea"/>
              </a:rPr>
              <a:t>ew system: </a:t>
            </a:r>
            <a:r>
              <a:rPr lang="ko-KR" altLang="en-US" sz="1600" dirty="0">
                <a:latin typeface="+mn-ea"/>
              </a:rPr>
              <a:t>기존 시스템의 문제점을 커버할 새로운 시스템 도입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+mn-ea"/>
              </a:rPr>
              <a:t>E</a:t>
            </a:r>
            <a:r>
              <a:rPr lang="en-US" altLang="ko-KR" sz="1600" dirty="0">
                <a:latin typeface="+mn-ea"/>
              </a:rPr>
              <a:t>asy Maintenance: </a:t>
            </a:r>
            <a:r>
              <a:rPr lang="ko-KR" altLang="en-US" sz="1600" dirty="0" err="1">
                <a:latin typeface="+mn-ea"/>
              </a:rPr>
              <a:t>개발이후</a:t>
            </a:r>
            <a:r>
              <a:rPr lang="ko-KR" altLang="en-US" sz="1600" dirty="0">
                <a:latin typeface="+mn-ea"/>
              </a:rPr>
              <a:t> 유지보수 및 추후 개발이 편리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+mn-ea"/>
              </a:rPr>
              <a:t>S</a:t>
            </a:r>
            <a:r>
              <a:rPr lang="en-US" altLang="ko-KR" sz="1600" dirty="0">
                <a:latin typeface="+mn-ea"/>
              </a:rPr>
              <a:t>ecurity: </a:t>
            </a:r>
            <a:r>
              <a:rPr lang="ko-KR" altLang="en-US" sz="1600" dirty="0">
                <a:latin typeface="+mn-ea"/>
              </a:rPr>
              <a:t>보안 강화 및 </a:t>
            </a:r>
            <a:r>
              <a:rPr lang="ko-KR" altLang="en-US" sz="1600" dirty="0" err="1">
                <a:latin typeface="+mn-ea"/>
              </a:rPr>
              <a:t>주문사고율</a:t>
            </a:r>
            <a:r>
              <a:rPr lang="ko-KR" altLang="en-US" sz="1600" dirty="0">
                <a:latin typeface="+mn-ea"/>
              </a:rPr>
              <a:t> 최소화 방안 강구</a:t>
            </a:r>
            <a:endParaRPr lang="en-US" altLang="ko-KR" sz="16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+mn-ea"/>
              </a:rPr>
              <a:t>T</a:t>
            </a:r>
            <a:r>
              <a:rPr lang="en-US" altLang="ko-KR" sz="1600" dirty="0">
                <a:latin typeface="+mn-ea"/>
              </a:rPr>
              <a:t>ransparency: </a:t>
            </a:r>
            <a:r>
              <a:rPr lang="ko-KR" altLang="en-US" sz="1600" dirty="0">
                <a:latin typeface="+mn-ea"/>
              </a:rPr>
              <a:t>거래내역을 투명하게 관리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AAA9A-C00F-E440-A6ED-EA7130A2B6F1}"/>
              </a:ext>
            </a:extLst>
          </p:cNvPr>
          <p:cNvSpPr/>
          <p:nvPr/>
        </p:nvSpPr>
        <p:spPr>
          <a:xfrm>
            <a:off x="7069865" y="1037063"/>
            <a:ext cx="199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</a:p>
        </p:txBody>
      </p:sp>
    </p:spTree>
    <p:extLst>
      <p:ext uri="{BB962C8B-B14F-4D97-AF65-F5344CB8AC3E}">
        <p14:creationId xmlns:p14="http://schemas.microsoft.com/office/powerpoint/2010/main" val="242511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 절차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9" y="1566571"/>
            <a:ext cx="6147049" cy="391166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프로젝트 </a:t>
            </a:r>
            <a:r>
              <a:rPr lang="en-US" altLang="ko-KR" sz="1600" dirty="0">
                <a:latin typeface="+mn-ea"/>
              </a:rPr>
              <a:t>Owner</a:t>
            </a:r>
            <a:r>
              <a:rPr lang="ko-KR" altLang="en-US" sz="1600" dirty="0">
                <a:latin typeface="+mn-ea"/>
              </a:rPr>
              <a:t> 인터뷰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프로젝트 진행 부서 인터뷰 및 자료 요청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 err="1">
                <a:latin typeface="+mn-ea"/>
              </a:rPr>
              <a:t>자료정리</a:t>
            </a:r>
            <a:r>
              <a:rPr lang="ko-KR" altLang="en-US" sz="1600" dirty="0">
                <a:latin typeface="+mn-ea"/>
              </a:rPr>
              <a:t> 및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자료 작성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 err="1">
                <a:latin typeface="+mn-ea"/>
              </a:rPr>
              <a:t>진행부서</a:t>
            </a:r>
            <a:r>
              <a:rPr lang="ko-KR" altLang="en-US" sz="1600" dirty="0">
                <a:latin typeface="+mn-ea"/>
              </a:rPr>
              <a:t> 추가 인터뷰 및 추가 자료 요청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 자료 정리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 err="1">
                <a:latin typeface="+mn-ea"/>
              </a:rPr>
              <a:t>진행부서</a:t>
            </a:r>
            <a:r>
              <a:rPr lang="ko-KR" altLang="en-US" sz="1600" dirty="0">
                <a:latin typeface="+mn-ea"/>
              </a:rPr>
              <a:t> 최종 리뷰 및 프로젝트 </a:t>
            </a:r>
            <a:r>
              <a:rPr lang="en-US" altLang="ko-KR" sz="1600" dirty="0">
                <a:latin typeface="+mn-ea"/>
              </a:rPr>
              <a:t>Owner </a:t>
            </a:r>
            <a:r>
              <a:rPr lang="ko-KR" altLang="en-US" sz="1600" dirty="0">
                <a:latin typeface="+mn-ea"/>
              </a:rPr>
              <a:t>최종 리뷰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최종 자료 작성</a:t>
            </a:r>
          </a:p>
        </p:txBody>
      </p:sp>
    </p:spTree>
    <p:extLst>
      <p:ext uri="{BB962C8B-B14F-4D97-AF65-F5344CB8AC3E}">
        <p14:creationId xmlns:p14="http://schemas.microsoft.com/office/powerpoint/2010/main" val="186579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 dirty="0" err="1"/>
              <a:t>개발설계안</a:t>
            </a:r>
            <a:endParaRPr lang="ko-KR" altLang="en-US" sz="5400" dirty="0"/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8638" y="2203079"/>
            <a:ext cx="10143668" cy="3435531"/>
          </a:xfrm>
        </p:spPr>
        <p:txBody>
          <a:bodyPr anchor="ctr">
            <a:norm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>
                <a:latin typeface="+mn-ea"/>
              </a:rPr>
              <a:t>페이지뷰</a:t>
            </a:r>
            <a:endParaRPr lang="ko-KR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데이터베이스 구조</a:t>
            </a:r>
            <a:endParaRPr lang="en-US" altLang="ko-KR" dirty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시스템 아키텍처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343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페이지뷰</a:t>
            </a:r>
            <a:endParaRPr lang="ko-KR" alt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FE608A0-DFC2-5845-92F4-2CB2187F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59" y="2408664"/>
            <a:ext cx="6147049" cy="287746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3200" dirty="0">
                <a:latin typeface="+mn-ea"/>
              </a:rPr>
              <a:t>Main View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3200" dirty="0">
                <a:latin typeface="+mn-ea"/>
              </a:rPr>
              <a:t>View Details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952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3336</Words>
  <Application>Microsoft Macintosh PowerPoint</Application>
  <PresentationFormat>와이드스크린</PresentationFormat>
  <Paragraphs>653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Arial</vt:lpstr>
      <vt:lpstr>Calibri</vt:lpstr>
      <vt:lpstr>Calibri Light</vt:lpstr>
      <vt:lpstr>Helvetica</vt:lpstr>
      <vt:lpstr>Times New Roman</vt:lpstr>
      <vt:lpstr>Wingdings</vt:lpstr>
      <vt:lpstr>Office 테마</vt:lpstr>
      <vt:lpstr>채권거래 플랫폼 개발계획서</vt:lpstr>
      <vt:lpstr>Contents</vt:lpstr>
      <vt:lpstr>프로젝트 개요</vt:lpstr>
      <vt:lpstr>개발 개요</vt:lpstr>
      <vt:lpstr>개발 동기</vt:lpstr>
      <vt:lpstr>개발중점사안</vt:lpstr>
      <vt:lpstr>진행 절차</vt:lpstr>
      <vt:lpstr>개발설계안</vt:lpstr>
      <vt:lpstr>페이지뷰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데이터베이스구조</vt:lpstr>
      <vt:lpstr>전체 ERD</vt:lpstr>
      <vt:lpstr>세부 테이블</vt:lpstr>
      <vt:lpstr>세부 테이블</vt:lpstr>
      <vt:lpstr>세부 테이블</vt:lpstr>
      <vt:lpstr>세부 테이블</vt:lpstr>
      <vt:lpstr>세부 테이블</vt:lpstr>
      <vt:lpstr>시스템 아키텍처</vt:lpstr>
      <vt:lpstr>전체 아키텍처</vt:lpstr>
      <vt:lpstr>세부 구조도</vt:lpstr>
      <vt:lpstr>세부 구조도</vt:lpstr>
      <vt:lpstr>프로젝트 수행 세부계획</vt:lpstr>
      <vt:lpstr>개발환경</vt:lpstr>
      <vt:lpstr>개발조직 구성</vt:lpstr>
      <vt:lpstr>커뮤니케이션방안</vt:lpstr>
      <vt:lpstr>산출물 관리방안</vt:lpstr>
      <vt:lpstr>단계별 세부 Task 수행방안</vt:lpstr>
      <vt:lpstr>테스트 방안</vt:lpstr>
      <vt:lpstr>개발일정</vt:lpstr>
      <vt:lpstr>기술이전방안</vt:lpstr>
      <vt:lpstr>개발비용추정</vt:lpstr>
      <vt:lpstr>개발비용추정</vt:lpstr>
      <vt:lpstr>개발비용추정</vt:lpstr>
      <vt:lpstr>개발비용추정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채권거래 플랫폼 개발계획서</dc:title>
  <dc:creator>1</dc:creator>
  <cp:lastModifiedBy>박 재범</cp:lastModifiedBy>
  <cp:revision>28</cp:revision>
  <dcterms:created xsi:type="dcterms:W3CDTF">2020-07-02T12:59:44Z</dcterms:created>
  <dcterms:modified xsi:type="dcterms:W3CDTF">2022-09-04T14:53:44Z</dcterms:modified>
</cp:coreProperties>
</file>